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Lst>
  <p:sldSz cx="18288000" cy="10287000"/>
  <p:notesSz cx="6858000" cy="9144000"/>
  <p:embeddedFontLst>
    <p:embeddedFont>
      <p:font typeface="芫荽" charset="1" panose="00000000000000000000"/>
      <p:regular r:id="rId29"/>
    </p:embeddedFont>
    <p:embeddedFont>
      <p:font typeface="Noto Sans T Chinese" charset="1" panose="020B0500000000000000"/>
      <p:regular r:id="rId30"/>
    </p:embeddedFont>
    <p:embeddedFont>
      <p:font typeface="Noto Sans T Chinese Bold" charset="1" panose="020B0800000000000000"/>
      <p:regular r:id="rId31"/>
    </p:embeddedFont>
    <p:embeddedFont>
      <p:font typeface="Arimo" charset="1" panose="020B0604020202020204"/>
      <p:regular r:id="rId3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5.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6.png" Type="http://schemas.openxmlformats.org/officeDocument/2006/relationships/image"/><Relationship Id="rId4" Target="../media/image7.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8.png" Type="http://schemas.openxmlformats.org/officeDocument/2006/relationships/image"/><Relationship Id="rId4" Target="../media/image7.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9.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0.png" Type="http://schemas.openxmlformats.org/officeDocument/2006/relationships/image"/><Relationship Id="rId4" Target="../media/image7.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1.jpe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2.png" Type="http://schemas.openxmlformats.org/officeDocument/2006/relationships/image"/><Relationship Id="rId4" Target="../media/image13.sv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4.png" Type="http://schemas.openxmlformats.org/officeDocument/2006/relationships/image"/><Relationship Id="rId4" Target="../media/image15.png" Type="http://schemas.openxmlformats.org/officeDocument/2006/relationships/image"/><Relationship Id="rId5" Target="../media/image16.sv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7.jpeg" Type="http://schemas.openxmlformats.org/officeDocument/2006/relationships/image"/><Relationship Id="rId4" Target="../media/image15.png" Type="http://schemas.openxmlformats.org/officeDocument/2006/relationships/image"/><Relationship Id="rId5" Target="../media/image16.sv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EFEFE"/>
        </a:solidFill>
      </p:bgPr>
    </p:bg>
    <p:spTree>
      <p:nvGrpSpPr>
        <p:cNvPr id="1" name=""/>
        <p:cNvGrpSpPr/>
        <p:nvPr/>
      </p:nvGrpSpPr>
      <p:grpSpPr>
        <a:xfrm>
          <a:off x="0" y="0"/>
          <a:ext cx="0" cy="0"/>
          <a:chOff x="0" y="0"/>
          <a:chExt cx="0" cy="0"/>
        </a:xfrm>
      </p:grpSpPr>
      <p:sp>
        <p:nvSpPr>
          <p:cNvPr name="Freeform 2" id="2"/>
          <p:cNvSpPr/>
          <p:nvPr/>
        </p:nvSpPr>
        <p:spPr>
          <a:xfrm flipH="false" flipV="false" rot="0">
            <a:off x="0" y="36758"/>
            <a:ext cx="18244768" cy="10250242"/>
          </a:xfrm>
          <a:custGeom>
            <a:avLst/>
            <a:gdLst/>
            <a:ahLst/>
            <a:cxnLst/>
            <a:rect r="r" b="b" t="t" l="l"/>
            <a:pathLst>
              <a:path h="10250242" w="18244768">
                <a:moveTo>
                  <a:pt x="0" y="0"/>
                </a:moveTo>
                <a:lnTo>
                  <a:pt x="18244768" y="0"/>
                </a:lnTo>
                <a:lnTo>
                  <a:pt x="18244768" y="10250242"/>
                </a:lnTo>
                <a:lnTo>
                  <a:pt x="0" y="10250242"/>
                </a:lnTo>
                <a:lnTo>
                  <a:pt x="0" y="0"/>
                </a:lnTo>
                <a:close/>
              </a:path>
            </a:pathLst>
          </a:custGeom>
          <a:blipFill>
            <a:blip r:embed="rId2">
              <a:alphaModFix amt="69000"/>
            </a:blip>
            <a:stretch>
              <a:fillRect l="0" t="0" r="0" b="0"/>
            </a:stretch>
          </a:blipFill>
        </p:spPr>
      </p:sp>
      <p:grpSp>
        <p:nvGrpSpPr>
          <p:cNvPr name="Group 3" id="3"/>
          <p:cNvGrpSpPr/>
          <p:nvPr/>
        </p:nvGrpSpPr>
        <p:grpSpPr>
          <a:xfrm rot="0">
            <a:off x="-3941792" y="-2642037"/>
            <a:ext cx="28285649" cy="16419218"/>
            <a:chOff x="0" y="0"/>
            <a:chExt cx="1400223" cy="812800"/>
          </a:xfrm>
        </p:grpSpPr>
        <p:sp>
          <p:nvSpPr>
            <p:cNvPr name="Freeform 4" id="4"/>
            <p:cNvSpPr/>
            <p:nvPr/>
          </p:nvSpPr>
          <p:spPr>
            <a:xfrm flipH="false" flipV="false" rot="0">
              <a:off x="0" y="0"/>
              <a:ext cx="1400224" cy="812800"/>
            </a:xfrm>
            <a:custGeom>
              <a:avLst/>
              <a:gdLst/>
              <a:ahLst/>
              <a:cxnLst/>
              <a:rect r="r" b="b" t="t" l="l"/>
              <a:pathLst>
                <a:path h="812800" w="1400224">
                  <a:moveTo>
                    <a:pt x="700112" y="0"/>
                  </a:moveTo>
                  <a:cubicBezTo>
                    <a:pt x="313451" y="0"/>
                    <a:pt x="0" y="181951"/>
                    <a:pt x="0" y="406400"/>
                  </a:cubicBezTo>
                  <a:cubicBezTo>
                    <a:pt x="0" y="630849"/>
                    <a:pt x="313451" y="812800"/>
                    <a:pt x="700112" y="812800"/>
                  </a:cubicBezTo>
                  <a:cubicBezTo>
                    <a:pt x="1086773" y="812800"/>
                    <a:pt x="1400224" y="630849"/>
                    <a:pt x="1400224" y="406400"/>
                  </a:cubicBezTo>
                  <a:cubicBezTo>
                    <a:pt x="1400224" y="181951"/>
                    <a:pt x="1086773" y="0"/>
                    <a:pt x="700112" y="0"/>
                  </a:cubicBezTo>
                  <a:close/>
                </a:path>
              </a:pathLst>
            </a:custGeom>
            <a:solidFill>
              <a:srgbClr val="2E2E2E">
                <a:alpha val="72941"/>
              </a:srgbClr>
            </a:solidFill>
          </p:spPr>
        </p:sp>
        <p:sp>
          <p:nvSpPr>
            <p:cNvPr name="TextBox 5" id="5"/>
            <p:cNvSpPr txBox="true"/>
            <p:nvPr/>
          </p:nvSpPr>
          <p:spPr>
            <a:xfrm>
              <a:off x="131271" y="19050"/>
              <a:ext cx="1137682" cy="717550"/>
            </a:xfrm>
            <a:prstGeom prst="rect">
              <a:avLst/>
            </a:prstGeom>
          </p:spPr>
          <p:txBody>
            <a:bodyPr anchor="ctr" rtlCol="false" tIns="50800" lIns="50800" bIns="50800" rIns="50800"/>
            <a:lstStyle/>
            <a:p>
              <a:pPr algn="ctr">
                <a:lnSpc>
                  <a:spcPts val="3639"/>
                </a:lnSpc>
              </a:pPr>
            </a:p>
          </p:txBody>
        </p:sp>
      </p:grpSp>
      <p:grpSp>
        <p:nvGrpSpPr>
          <p:cNvPr name="Group 6" id="6"/>
          <p:cNvGrpSpPr/>
          <p:nvPr/>
        </p:nvGrpSpPr>
        <p:grpSpPr>
          <a:xfrm rot="0">
            <a:off x="1373186" y="1518328"/>
            <a:ext cx="8827847" cy="2553332"/>
            <a:chOff x="0" y="0"/>
            <a:chExt cx="11770462" cy="3404443"/>
          </a:xfrm>
        </p:grpSpPr>
        <p:sp>
          <p:nvSpPr>
            <p:cNvPr name="TextBox 7" id="7"/>
            <p:cNvSpPr txBox="true"/>
            <p:nvPr/>
          </p:nvSpPr>
          <p:spPr>
            <a:xfrm rot="0">
              <a:off x="0" y="171450"/>
              <a:ext cx="10890841" cy="960405"/>
            </a:xfrm>
            <a:prstGeom prst="rect">
              <a:avLst/>
            </a:prstGeom>
          </p:spPr>
          <p:txBody>
            <a:bodyPr anchor="t" rtlCol="false" tIns="0" lIns="0" bIns="0" rIns="0">
              <a:spAutoFit/>
            </a:bodyPr>
            <a:lstStyle/>
            <a:p>
              <a:pPr algn="l">
                <a:lnSpc>
                  <a:spcPts val="4878"/>
                </a:lnSpc>
              </a:pPr>
              <a:r>
                <a:rPr lang="en-US" sz="5606" spc="-386">
                  <a:solidFill>
                    <a:srgbClr val="FEFEFE"/>
                  </a:solidFill>
                  <a:latin typeface="芫荽"/>
                  <a:ea typeface="芫荽"/>
                  <a:cs typeface="芫荽"/>
                  <a:sym typeface="芫荽"/>
                </a:rPr>
                <a:t>資料探勘  期中報告第二組</a:t>
              </a:r>
            </a:p>
          </p:txBody>
        </p:sp>
        <p:sp>
          <p:nvSpPr>
            <p:cNvPr name="TextBox 8" id="8"/>
            <p:cNvSpPr txBox="true"/>
            <p:nvPr/>
          </p:nvSpPr>
          <p:spPr>
            <a:xfrm rot="0">
              <a:off x="0" y="1074705"/>
              <a:ext cx="11770462" cy="2329737"/>
            </a:xfrm>
            <a:prstGeom prst="rect">
              <a:avLst/>
            </a:prstGeom>
          </p:spPr>
          <p:txBody>
            <a:bodyPr anchor="t" rtlCol="false" tIns="0" lIns="0" bIns="0" rIns="0">
              <a:spAutoFit/>
            </a:bodyPr>
            <a:lstStyle/>
            <a:p>
              <a:pPr algn="l">
                <a:lnSpc>
                  <a:spcPts val="3366"/>
                </a:lnSpc>
              </a:pPr>
            </a:p>
            <a:p>
              <a:pPr algn="just">
                <a:lnSpc>
                  <a:spcPts val="8747"/>
                </a:lnSpc>
              </a:pPr>
              <a:r>
                <a:rPr lang="en-US" sz="10054" spc="-693">
                  <a:solidFill>
                    <a:srgbClr val="FEFEFE"/>
                  </a:solidFill>
                  <a:latin typeface="芫荽"/>
                  <a:ea typeface="芫荽"/>
                  <a:cs typeface="芫荽"/>
                  <a:sym typeface="芫荽"/>
                </a:rPr>
                <a:t>眼睛識別</a:t>
              </a:r>
            </a:p>
          </p:txBody>
        </p:sp>
      </p:grpSp>
      <p:grpSp>
        <p:nvGrpSpPr>
          <p:cNvPr name="Group 9" id="9"/>
          <p:cNvGrpSpPr/>
          <p:nvPr/>
        </p:nvGrpSpPr>
        <p:grpSpPr>
          <a:xfrm rot="0">
            <a:off x="1373186" y="5143500"/>
            <a:ext cx="6752140" cy="3955955"/>
            <a:chOff x="0" y="0"/>
            <a:chExt cx="9002853" cy="5274607"/>
          </a:xfrm>
        </p:grpSpPr>
        <p:grpSp>
          <p:nvGrpSpPr>
            <p:cNvPr name="Group 10" id="10"/>
            <p:cNvGrpSpPr/>
            <p:nvPr/>
          </p:nvGrpSpPr>
          <p:grpSpPr>
            <a:xfrm rot="0">
              <a:off x="0" y="0"/>
              <a:ext cx="9002853" cy="4790510"/>
              <a:chOff x="0" y="0"/>
              <a:chExt cx="2197727" cy="1169433"/>
            </a:xfrm>
          </p:grpSpPr>
          <p:sp>
            <p:nvSpPr>
              <p:cNvPr name="Freeform 11" id="11"/>
              <p:cNvSpPr/>
              <p:nvPr/>
            </p:nvSpPr>
            <p:spPr>
              <a:xfrm flipH="false" flipV="false" rot="0">
                <a:off x="0" y="0"/>
                <a:ext cx="2197727" cy="1169433"/>
              </a:xfrm>
              <a:custGeom>
                <a:avLst/>
                <a:gdLst/>
                <a:ahLst/>
                <a:cxnLst/>
                <a:rect r="r" b="b" t="t" l="l"/>
                <a:pathLst>
                  <a:path h="1169433" w="2197727">
                    <a:moveTo>
                      <a:pt x="1994527" y="0"/>
                    </a:moveTo>
                    <a:cubicBezTo>
                      <a:pt x="2106751" y="0"/>
                      <a:pt x="2197727" y="261786"/>
                      <a:pt x="2197727" y="584716"/>
                    </a:cubicBezTo>
                    <a:cubicBezTo>
                      <a:pt x="2197727" y="907646"/>
                      <a:pt x="2106751" y="1169433"/>
                      <a:pt x="1994527" y="1169433"/>
                    </a:cubicBezTo>
                    <a:lnTo>
                      <a:pt x="203200" y="1169433"/>
                    </a:lnTo>
                    <a:cubicBezTo>
                      <a:pt x="90976" y="1169433"/>
                      <a:pt x="0" y="907646"/>
                      <a:pt x="0" y="584716"/>
                    </a:cubicBezTo>
                    <a:cubicBezTo>
                      <a:pt x="0" y="261786"/>
                      <a:pt x="90976" y="0"/>
                      <a:pt x="203200" y="0"/>
                    </a:cubicBezTo>
                    <a:close/>
                  </a:path>
                </a:pathLst>
              </a:custGeom>
              <a:solidFill>
                <a:srgbClr val="000000">
                  <a:alpha val="0"/>
                </a:srgbClr>
              </a:solidFill>
            </p:spPr>
          </p:sp>
          <p:sp>
            <p:nvSpPr>
              <p:cNvPr name="TextBox 12" id="12"/>
              <p:cNvSpPr txBox="true"/>
              <p:nvPr/>
            </p:nvSpPr>
            <p:spPr>
              <a:xfrm>
                <a:off x="0" y="-66675"/>
                <a:ext cx="2197727" cy="1236108"/>
              </a:xfrm>
              <a:prstGeom prst="rect">
                <a:avLst/>
              </a:prstGeom>
            </p:spPr>
            <p:txBody>
              <a:bodyPr anchor="ctr" rtlCol="false" tIns="50800" lIns="50800" bIns="50800" rIns="50800"/>
              <a:lstStyle/>
              <a:p>
                <a:pPr algn="l">
                  <a:lnSpc>
                    <a:spcPts val="3919"/>
                  </a:lnSpc>
                </a:pPr>
                <a:r>
                  <a:rPr lang="en-US" sz="2799">
                    <a:solidFill>
                      <a:srgbClr val="FEFEFE"/>
                    </a:solidFill>
                    <a:latin typeface="芫荽"/>
                    <a:ea typeface="芫荽"/>
                    <a:cs typeface="芫荽"/>
                    <a:sym typeface="芫荽"/>
                  </a:rPr>
                  <a:t>112029004周珮珊</a:t>
                </a:r>
              </a:p>
              <a:p>
                <a:pPr algn="l">
                  <a:lnSpc>
                    <a:spcPts val="3919"/>
                  </a:lnSpc>
                </a:pPr>
                <a:r>
                  <a:rPr lang="en-US" sz="2799">
                    <a:solidFill>
                      <a:srgbClr val="FEFEFE"/>
                    </a:solidFill>
                    <a:latin typeface="芫荽"/>
                    <a:ea typeface="芫荽"/>
                    <a:cs typeface="芫荽"/>
                    <a:sym typeface="芫荽"/>
                  </a:rPr>
                  <a:t>112029013呂盈萱</a:t>
                </a:r>
              </a:p>
              <a:p>
                <a:pPr algn="l">
                  <a:lnSpc>
                    <a:spcPts val="3919"/>
                  </a:lnSpc>
                </a:pPr>
                <a:r>
                  <a:rPr lang="en-US" sz="2799">
                    <a:solidFill>
                      <a:srgbClr val="FEFEFE"/>
                    </a:solidFill>
                    <a:latin typeface="芫荽"/>
                    <a:ea typeface="芫荽"/>
                    <a:cs typeface="芫荽"/>
                    <a:sym typeface="芫荽"/>
                  </a:rPr>
                  <a:t>112029021林姵安</a:t>
                </a:r>
              </a:p>
              <a:p>
                <a:pPr algn="l">
                  <a:lnSpc>
                    <a:spcPts val="3919"/>
                  </a:lnSpc>
                </a:pPr>
                <a:r>
                  <a:rPr lang="en-US" sz="2799">
                    <a:solidFill>
                      <a:srgbClr val="FEFEFE"/>
                    </a:solidFill>
                    <a:latin typeface="芫荽"/>
                    <a:ea typeface="芫荽"/>
                    <a:cs typeface="芫荽"/>
                    <a:sym typeface="芫荽"/>
                  </a:rPr>
                  <a:t>112029022黃少虹</a:t>
                </a:r>
              </a:p>
              <a:p>
                <a:pPr algn="l">
                  <a:lnSpc>
                    <a:spcPts val="3919"/>
                  </a:lnSpc>
                </a:pPr>
                <a:r>
                  <a:rPr lang="en-US" sz="2799">
                    <a:solidFill>
                      <a:srgbClr val="FEFEFE"/>
                    </a:solidFill>
                    <a:latin typeface="芫荽"/>
                    <a:ea typeface="芫荽"/>
                    <a:cs typeface="芫荽"/>
                    <a:sym typeface="芫荽"/>
                  </a:rPr>
                  <a:t>112029052黃筑暄</a:t>
                </a:r>
              </a:p>
              <a:p>
                <a:pPr algn="l">
                  <a:lnSpc>
                    <a:spcPts val="3919"/>
                  </a:lnSpc>
                </a:pPr>
              </a:p>
              <a:p>
                <a:pPr algn="l">
                  <a:lnSpc>
                    <a:spcPts val="3919"/>
                  </a:lnSpc>
                  <a:spcBef>
                    <a:spcPct val="0"/>
                  </a:spcBef>
                </a:pPr>
                <a:r>
                  <a:rPr lang="en-US" sz="2799">
                    <a:solidFill>
                      <a:srgbClr val="FEFEFE"/>
                    </a:solidFill>
                    <a:latin typeface="芫荽"/>
                    <a:ea typeface="芫荽"/>
                    <a:cs typeface="芫荽"/>
                    <a:sym typeface="芫荽"/>
                  </a:rPr>
                  <a:t>指導教授:鮑永誠</a:t>
                </a:r>
              </a:p>
            </p:txBody>
          </p:sp>
        </p:grpSp>
        <p:sp>
          <p:nvSpPr>
            <p:cNvPr name="TextBox 13" id="13"/>
            <p:cNvSpPr txBox="true"/>
            <p:nvPr/>
          </p:nvSpPr>
          <p:spPr>
            <a:xfrm rot="0">
              <a:off x="74540" y="4789028"/>
              <a:ext cx="4426887" cy="485579"/>
            </a:xfrm>
            <a:prstGeom prst="rect">
              <a:avLst/>
            </a:prstGeom>
          </p:spPr>
          <p:txBody>
            <a:bodyPr anchor="t" rtlCol="false" tIns="0" lIns="0" bIns="0" rIns="0">
              <a:spAutoFit/>
            </a:bodyPr>
            <a:lstStyle/>
            <a:p>
              <a:pPr algn="just">
                <a:lnSpc>
                  <a:spcPts val="2418"/>
                </a:lnSpc>
              </a:pPr>
              <a:r>
                <a:rPr lang="en-US" sz="2780" spc="-191">
                  <a:solidFill>
                    <a:srgbClr val="FEFEFE"/>
                  </a:solidFill>
                  <a:latin typeface="芫荽"/>
                  <a:ea typeface="芫荽"/>
                  <a:cs typeface="芫荽"/>
                  <a:sym typeface="芫荽"/>
                </a:rPr>
                <a:t>November | 2025</a:t>
              </a:r>
            </a:p>
          </p:txBody>
        </p:sp>
        <p:sp>
          <p:nvSpPr>
            <p:cNvPr name="AutoShape 14" id="14"/>
            <p:cNvSpPr/>
            <p:nvPr/>
          </p:nvSpPr>
          <p:spPr>
            <a:xfrm>
              <a:off x="3960027" y="5006418"/>
              <a:ext cx="4847038" cy="0"/>
            </a:xfrm>
            <a:prstGeom prst="line">
              <a:avLst/>
            </a:prstGeom>
            <a:ln cap="flat" w="25400">
              <a:solidFill>
                <a:srgbClr val="FFFFFF"/>
              </a:solidFill>
              <a:prstDash val="solid"/>
              <a:headEnd type="none" len="sm" w="sm"/>
              <a:tailEnd type="none" len="sm" w="sm"/>
            </a:ln>
          </p:spPr>
        </p:sp>
      </p:grpSp>
      <p:sp>
        <p:nvSpPr>
          <p:cNvPr name="TextBox 15" id="15"/>
          <p:cNvSpPr txBox="true"/>
          <p:nvPr/>
        </p:nvSpPr>
        <p:spPr>
          <a:xfrm rot="0">
            <a:off x="17259300" y="9220200"/>
            <a:ext cx="152400" cy="190500"/>
          </a:xfrm>
          <a:prstGeom prst="rect">
            <a:avLst/>
          </a:prstGeom>
        </p:spPr>
        <p:txBody>
          <a:bodyPr anchor="t" rtlCol="false" tIns="0" lIns="0" bIns="0" rIns="0" wrap="none">
            <a:spAutoFit/>
          </a:bodyPr>
          <a:lstStyle/>
          <a:p>
            <a:pPr algn="ctr">
              <a:lnSpc>
                <a:spcPts val="2800"/>
              </a:lnSpc>
              <a:spcBef>
                <a:spcPct val="0"/>
              </a:spcBef>
            </a:pPr>
            <a:r>
              <a:rPr lang="en-US" sz="2000">
                <a:solidFill>
                  <a:srgbClr val="FEFEFE"/>
                </a:solidFill>
                <a:latin typeface="Noto Sans T Chinese"/>
                <a:ea typeface="Noto Sans T Chinese"/>
                <a:cs typeface="Noto Sans T Chinese"/>
                <a:sym typeface="Noto Sans T Chinese"/>
              </a:rPr>
              <a:t>1</a:t>
            </a:r>
          </a:p>
        </p:txBody>
      </p:sp>
      <p:sp>
        <p:nvSpPr>
          <p:cNvPr name="TextBox 16" id="16"/>
          <p:cNvSpPr txBox="true"/>
          <p:nvPr/>
        </p:nvSpPr>
        <p:spPr>
          <a:xfrm rot="0">
            <a:off x="724920" y="637413"/>
            <a:ext cx="16838159" cy="391287"/>
          </a:xfrm>
          <a:prstGeom prst="rect">
            <a:avLst/>
          </a:prstGeom>
        </p:spPr>
        <p:txBody>
          <a:bodyPr anchor="t" rtlCol="false" tIns="0" lIns="0" bIns="0" rIns="0">
            <a:spAutoFit/>
          </a:bodyPr>
          <a:lstStyle/>
          <a:p>
            <a:pPr algn="r" marL="0" indent="0" lvl="0">
              <a:lnSpc>
                <a:spcPts val="2784"/>
              </a:lnSpc>
              <a:spcBef>
                <a:spcPct val="0"/>
              </a:spcBef>
            </a:pPr>
            <a:r>
              <a:rPr lang="en-US" sz="3200" spc="-220" strike="noStrike" u="none">
                <a:solidFill>
                  <a:srgbClr val="FFFFFF"/>
                </a:solidFill>
                <a:latin typeface="芫荽"/>
                <a:ea typeface="芫荽"/>
                <a:cs typeface="芫荽"/>
                <a:sym typeface="芫荽"/>
              </a:rPr>
              <a:t>112029022黃少虹</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EFEFE"/>
        </a:solidFill>
      </p:bgPr>
    </p:bg>
    <p:spTree>
      <p:nvGrpSpPr>
        <p:cNvPr id="1" name=""/>
        <p:cNvGrpSpPr/>
        <p:nvPr/>
      </p:nvGrpSpPr>
      <p:grpSpPr>
        <a:xfrm>
          <a:off x="0" y="0"/>
          <a:ext cx="0" cy="0"/>
          <a:chOff x="0" y="0"/>
          <a:chExt cx="0" cy="0"/>
        </a:xfrm>
      </p:grpSpPr>
      <p:sp>
        <p:nvSpPr>
          <p:cNvPr name="Freeform 2" id="2" descr="Macro Close-Up of Blue-Green Human Eye with Detail"/>
          <p:cNvSpPr/>
          <p:nvPr/>
        </p:nvSpPr>
        <p:spPr>
          <a:xfrm flipH="false" flipV="false" rot="0">
            <a:off x="0" y="36758"/>
            <a:ext cx="18244768" cy="10250242"/>
          </a:xfrm>
          <a:custGeom>
            <a:avLst/>
            <a:gdLst/>
            <a:ahLst/>
            <a:cxnLst/>
            <a:rect r="r" b="b" t="t" l="l"/>
            <a:pathLst>
              <a:path h="10250242" w="18244768">
                <a:moveTo>
                  <a:pt x="0" y="0"/>
                </a:moveTo>
                <a:lnTo>
                  <a:pt x="18244768" y="0"/>
                </a:lnTo>
                <a:lnTo>
                  <a:pt x="18244768" y="10250242"/>
                </a:lnTo>
                <a:lnTo>
                  <a:pt x="0" y="10250242"/>
                </a:lnTo>
                <a:lnTo>
                  <a:pt x="0" y="0"/>
                </a:lnTo>
                <a:close/>
              </a:path>
            </a:pathLst>
          </a:custGeom>
          <a:blipFill>
            <a:blip r:embed="rId2">
              <a:alphaModFix amt="69000"/>
            </a:blip>
            <a:stretch>
              <a:fillRect l="0" t="0" r="0" b="0"/>
            </a:stretch>
          </a:blipFill>
        </p:spPr>
      </p:sp>
      <p:grpSp>
        <p:nvGrpSpPr>
          <p:cNvPr name="Group 3" id="3"/>
          <p:cNvGrpSpPr/>
          <p:nvPr/>
        </p:nvGrpSpPr>
        <p:grpSpPr>
          <a:xfrm rot="0">
            <a:off x="-4797382" y="-2405516"/>
            <a:ext cx="28285649" cy="16419218"/>
            <a:chOff x="0" y="0"/>
            <a:chExt cx="1400223" cy="812800"/>
          </a:xfrm>
        </p:grpSpPr>
        <p:sp>
          <p:nvSpPr>
            <p:cNvPr name="Freeform 4" id="4"/>
            <p:cNvSpPr/>
            <p:nvPr/>
          </p:nvSpPr>
          <p:spPr>
            <a:xfrm flipH="false" flipV="false" rot="0">
              <a:off x="0" y="0"/>
              <a:ext cx="1400224" cy="812800"/>
            </a:xfrm>
            <a:custGeom>
              <a:avLst/>
              <a:gdLst/>
              <a:ahLst/>
              <a:cxnLst/>
              <a:rect r="r" b="b" t="t" l="l"/>
              <a:pathLst>
                <a:path h="812800" w="1400224">
                  <a:moveTo>
                    <a:pt x="700112" y="0"/>
                  </a:moveTo>
                  <a:cubicBezTo>
                    <a:pt x="313451" y="0"/>
                    <a:pt x="0" y="181951"/>
                    <a:pt x="0" y="406400"/>
                  </a:cubicBezTo>
                  <a:cubicBezTo>
                    <a:pt x="0" y="630849"/>
                    <a:pt x="313451" y="812800"/>
                    <a:pt x="700112" y="812800"/>
                  </a:cubicBezTo>
                  <a:cubicBezTo>
                    <a:pt x="1086773" y="812800"/>
                    <a:pt x="1400224" y="630849"/>
                    <a:pt x="1400224" y="406400"/>
                  </a:cubicBezTo>
                  <a:cubicBezTo>
                    <a:pt x="1400224" y="181951"/>
                    <a:pt x="1086773" y="0"/>
                    <a:pt x="700112" y="0"/>
                  </a:cubicBezTo>
                  <a:close/>
                </a:path>
              </a:pathLst>
            </a:custGeom>
            <a:solidFill>
              <a:srgbClr val="2E2E2E">
                <a:alpha val="72941"/>
              </a:srgbClr>
            </a:solidFill>
          </p:spPr>
        </p:sp>
        <p:sp>
          <p:nvSpPr>
            <p:cNvPr name="TextBox 5" id="5"/>
            <p:cNvSpPr txBox="true"/>
            <p:nvPr/>
          </p:nvSpPr>
          <p:spPr>
            <a:xfrm>
              <a:off x="131271" y="19050"/>
              <a:ext cx="1137682" cy="717550"/>
            </a:xfrm>
            <a:prstGeom prst="rect">
              <a:avLst/>
            </a:prstGeom>
          </p:spPr>
          <p:txBody>
            <a:bodyPr anchor="ctr" rtlCol="false" tIns="50800" lIns="50800" bIns="50800" rIns="50800"/>
            <a:lstStyle/>
            <a:p>
              <a:pPr algn="ctr">
                <a:lnSpc>
                  <a:spcPts val="3639"/>
                </a:lnSpc>
              </a:pPr>
            </a:p>
          </p:txBody>
        </p:sp>
      </p:grpSp>
      <p:sp>
        <p:nvSpPr>
          <p:cNvPr name="AutoShape 6" id="6"/>
          <p:cNvSpPr/>
          <p:nvPr/>
        </p:nvSpPr>
        <p:spPr>
          <a:xfrm>
            <a:off x="625718" y="9290907"/>
            <a:ext cx="915527" cy="0"/>
          </a:xfrm>
          <a:prstGeom prst="line">
            <a:avLst/>
          </a:prstGeom>
          <a:ln cap="rnd" w="180975">
            <a:solidFill>
              <a:srgbClr val="FFFFFF"/>
            </a:solidFill>
            <a:prstDash val="solid"/>
            <a:headEnd type="none" len="sm" w="sm"/>
            <a:tailEnd type="none" len="sm" w="sm"/>
          </a:ln>
        </p:spPr>
      </p:sp>
      <p:sp>
        <p:nvSpPr>
          <p:cNvPr name="Freeform 7" id="7"/>
          <p:cNvSpPr/>
          <p:nvPr/>
        </p:nvSpPr>
        <p:spPr>
          <a:xfrm flipH="false" flipV="false" rot="0">
            <a:off x="7455179" y="2975369"/>
            <a:ext cx="10231489" cy="4373020"/>
          </a:xfrm>
          <a:custGeom>
            <a:avLst/>
            <a:gdLst/>
            <a:ahLst/>
            <a:cxnLst/>
            <a:rect r="r" b="b" t="t" l="l"/>
            <a:pathLst>
              <a:path h="4373020" w="10231489">
                <a:moveTo>
                  <a:pt x="0" y="0"/>
                </a:moveTo>
                <a:lnTo>
                  <a:pt x="10231490" y="0"/>
                </a:lnTo>
                <a:lnTo>
                  <a:pt x="10231490" y="4373020"/>
                </a:lnTo>
                <a:lnTo>
                  <a:pt x="0" y="4373020"/>
                </a:lnTo>
                <a:lnTo>
                  <a:pt x="0" y="0"/>
                </a:lnTo>
                <a:close/>
              </a:path>
            </a:pathLst>
          </a:custGeom>
          <a:blipFill>
            <a:blip r:embed="rId3"/>
            <a:stretch>
              <a:fillRect l="0" t="0" r="-3005" b="-5126"/>
            </a:stretch>
          </a:blipFill>
        </p:spPr>
      </p:sp>
      <p:sp>
        <p:nvSpPr>
          <p:cNvPr name="TextBox 8" id="8"/>
          <p:cNvSpPr txBox="true"/>
          <p:nvPr/>
        </p:nvSpPr>
        <p:spPr>
          <a:xfrm rot="0">
            <a:off x="2118402" y="8899014"/>
            <a:ext cx="5548315" cy="900690"/>
          </a:xfrm>
          <a:prstGeom prst="rect">
            <a:avLst/>
          </a:prstGeom>
        </p:spPr>
        <p:txBody>
          <a:bodyPr anchor="t" rtlCol="false" tIns="0" lIns="0" bIns="0" rIns="0">
            <a:spAutoFit/>
          </a:bodyPr>
          <a:lstStyle/>
          <a:p>
            <a:pPr algn="l">
              <a:lnSpc>
                <a:spcPts val="6438"/>
              </a:lnSpc>
            </a:pPr>
            <a:r>
              <a:rPr lang="en-US" sz="7400" spc="-288">
                <a:solidFill>
                  <a:srgbClr val="FFFFFF"/>
                </a:solidFill>
                <a:latin typeface="芫荽"/>
                <a:ea typeface="芫荽"/>
                <a:cs typeface="芫荽"/>
                <a:sym typeface="芫荽"/>
              </a:rPr>
              <a:t>資料前處理</a:t>
            </a:r>
          </a:p>
        </p:txBody>
      </p:sp>
      <p:sp>
        <p:nvSpPr>
          <p:cNvPr name="TextBox 9" id="9"/>
          <p:cNvSpPr txBox="true"/>
          <p:nvPr/>
        </p:nvSpPr>
        <p:spPr>
          <a:xfrm rot="0">
            <a:off x="1028700" y="3541383"/>
            <a:ext cx="5729792" cy="2851353"/>
          </a:xfrm>
          <a:prstGeom prst="rect">
            <a:avLst/>
          </a:prstGeom>
        </p:spPr>
        <p:txBody>
          <a:bodyPr anchor="t" rtlCol="false" tIns="0" lIns="0" bIns="0" rIns="0">
            <a:spAutoFit/>
          </a:bodyPr>
          <a:lstStyle/>
          <a:p>
            <a:pPr algn="l" marL="699948" indent="-349974" lvl="1">
              <a:lnSpc>
                <a:spcPts val="4538"/>
              </a:lnSpc>
              <a:buAutoNum type="arabicPeriod" startAt="1"/>
            </a:pPr>
            <a:r>
              <a:rPr lang="en-US" sz="3242" spc="-223">
                <a:solidFill>
                  <a:srgbClr val="FFFFFF"/>
                </a:solidFill>
                <a:latin typeface="芫荽"/>
                <a:ea typeface="芫荽"/>
                <a:cs typeface="芫荽"/>
                <a:sym typeface="芫荽"/>
              </a:rPr>
              <a:t>若「年齡」有缺失值 → 以該欄位的算術平均值填補</a:t>
            </a:r>
          </a:p>
          <a:p>
            <a:pPr algn="l" marL="699948" indent="-349974" lvl="1">
              <a:lnSpc>
                <a:spcPts val="4538"/>
              </a:lnSpc>
              <a:spcBef>
                <a:spcPct val="0"/>
              </a:spcBef>
              <a:buAutoNum type="arabicPeriod" startAt="1"/>
            </a:pPr>
            <a:r>
              <a:rPr lang="en-US" sz="3242" spc="-223">
                <a:solidFill>
                  <a:srgbClr val="FFFFFF"/>
                </a:solidFill>
                <a:latin typeface="芫荽"/>
                <a:ea typeface="芫荽"/>
                <a:cs typeface="芫荽"/>
                <a:sym typeface="芫荽"/>
              </a:rPr>
              <a:t>若疾病欄位 (N, D, G, C, A, H, M, O) 有缺值 → 補 0（視為「沒有疾病」）</a:t>
            </a:r>
          </a:p>
        </p:txBody>
      </p:sp>
      <p:sp>
        <p:nvSpPr>
          <p:cNvPr name="TextBox 10" id="10"/>
          <p:cNvSpPr txBox="true"/>
          <p:nvPr/>
        </p:nvSpPr>
        <p:spPr>
          <a:xfrm rot="0">
            <a:off x="1028700" y="942975"/>
            <a:ext cx="8577262" cy="655955"/>
          </a:xfrm>
          <a:prstGeom prst="rect">
            <a:avLst/>
          </a:prstGeom>
        </p:spPr>
        <p:txBody>
          <a:bodyPr anchor="t" rtlCol="false" tIns="0" lIns="0" bIns="0" rIns="0">
            <a:spAutoFit/>
          </a:bodyPr>
          <a:lstStyle/>
          <a:p>
            <a:pPr algn="ctr">
              <a:lnSpc>
                <a:spcPts val="5319"/>
              </a:lnSpc>
            </a:pPr>
            <a:r>
              <a:rPr lang="en-US" sz="3799" spc="-262">
                <a:solidFill>
                  <a:srgbClr val="FFFFFF"/>
                </a:solidFill>
                <a:latin typeface="芫荽"/>
                <a:ea typeface="芫荽"/>
                <a:cs typeface="芫荽"/>
                <a:sym typeface="芫荽"/>
              </a:rPr>
              <a:t>Step3. 缺值處理 (Missing Value Processing)</a:t>
            </a:r>
          </a:p>
        </p:txBody>
      </p:sp>
      <p:sp>
        <p:nvSpPr>
          <p:cNvPr name="TextBox 11" id="11"/>
          <p:cNvSpPr txBox="true"/>
          <p:nvPr/>
        </p:nvSpPr>
        <p:spPr>
          <a:xfrm rot="0">
            <a:off x="17259300" y="9220200"/>
            <a:ext cx="152400" cy="190500"/>
          </a:xfrm>
          <a:prstGeom prst="rect">
            <a:avLst/>
          </a:prstGeom>
        </p:spPr>
        <p:txBody>
          <a:bodyPr anchor="t" rtlCol="false" tIns="0" lIns="0" bIns="0" rIns="0" wrap="none">
            <a:spAutoFit/>
          </a:bodyPr>
          <a:lstStyle/>
          <a:p>
            <a:pPr algn="ctr">
              <a:lnSpc>
                <a:spcPts val="2800"/>
              </a:lnSpc>
              <a:spcBef>
                <a:spcPct val="0"/>
              </a:spcBef>
            </a:pPr>
            <a:r>
              <a:rPr lang="en-US" sz="2000">
                <a:solidFill>
                  <a:srgbClr val="FFFFFF"/>
                </a:solidFill>
                <a:latin typeface="Noto Sans T Chinese"/>
                <a:ea typeface="Noto Sans T Chinese"/>
                <a:cs typeface="Noto Sans T Chinese"/>
                <a:sym typeface="Noto Sans T Chinese"/>
              </a:rPr>
              <a:t>10</a:t>
            </a:r>
          </a:p>
        </p:txBody>
      </p:sp>
      <p:sp>
        <p:nvSpPr>
          <p:cNvPr name="TextBox 12" id="12"/>
          <p:cNvSpPr txBox="true"/>
          <p:nvPr/>
        </p:nvSpPr>
        <p:spPr>
          <a:xfrm rot="0">
            <a:off x="1671593" y="7028882"/>
            <a:ext cx="4942534" cy="572338"/>
          </a:xfrm>
          <a:prstGeom prst="rect">
            <a:avLst/>
          </a:prstGeom>
        </p:spPr>
        <p:txBody>
          <a:bodyPr anchor="t" rtlCol="false" tIns="0" lIns="0" bIns="0" rIns="0">
            <a:spAutoFit/>
          </a:bodyPr>
          <a:lstStyle/>
          <a:p>
            <a:pPr algn="l">
              <a:lnSpc>
                <a:spcPts val="4678"/>
              </a:lnSpc>
              <a:spcBef>
                <a:spcPct val="0"/>
              </a:spcBef>
            </a:pPr>
            <a:r>
              <a:rPr lang="en-US" sz="3342" spc="-230">
                <a:solidFill>
                  <a:srgbClr val="FFFFFF"/>
                </a:solidFill>
                <a:latin typeface="芫荽"/>
                <a:ea typeface="芫荽"/>
                <a:cs typeface="芫荽"/>
                <a:sym typeface="芫荽"/>
              </a:rPr>
              <a:t>算術平均數：58.85</a:t>
            </a:r>
          </a:p>
        </p:txBody>
      </p:sp>
      <p:sp>
        <p:nvSpPr>
          <p:cNvPr name="TextBox 13" id="13"/>
          <p:cNvSpPr txBox="true"/>
          <p:nvPr/>
        </p:nvSpPr>
        <p:spPr>
          <a:xfrm rot="0">
            <a:off x="724920" y="637413"/>
            <a:ext cx="16838159" cy="391287"/>
          </a:xfrm>
          <a:prstGeom prst="rect">
            <a:avLst/>
          </a:prstGeom>
        </p:spPr>
        <p:txBody>
          <a:bodyPr anchor="t" rtlCol="false" tIns="0" lIns="0" bIns="0" rIns="0">
            <a:spAutoFit/>
          </a:bodyPr>
          <a:lstStyle/>
          <a:p>
            <a:pPr algn="r" marL="0" indent="0" lvl="0">
              <a:lnSpc>
                <a:spcPts val="2784"/>
              </a:lnSpc>
              <a:spcBef>
                <a:spcPct val="0"/>
              </a:spcBef>
            </a:pPr>
            <a:r>
              <a:rPr lang="en-US" sz="3200" spc="-220" strike="noStrike" u="none">
                <a:solidFill>
                  <a:srgbClr val="FFFFFF"/>
                </a:solidFill>
                <a:latin typeface="芫荽"/>
                <a:ea typeface="芫荽"/>
                <a:cs typeface="芫荽"/>
                <a:sym typeface="芫荽"/>
              </a:rPr>
              <a:t>112029022黃少虹</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EFEFE"/>
        </a:solidFill>
      </p:bgPr>
    </p:bg>
    <p:spTree>
      <p:nvGrpSpPr>
        <p:cNvPr id="1" name=""/>
        <p:cNvGrpSpPr/>
        <p:nvPr/>
      </p:nvGrpSpPr>
      <p:grpSpPr>
        <a:xfrm>
          <a:off x="0" y="0"/>
          <a:ext cx="0" cy="0"/>
          <a:chOff x="0" y="0"/>
          <a:chExt cx="0" cy="0"/>
        </a:xfrm>
      </p:grpSpPr>
      <p:sp>
        <p:nvSpPr>
          <p:cNvPr name="Freeform 2" id="2" descr="Macro Close-Up of Blue-Green Human Eye with Detail"/>
          <p:cNvSpPr/>
          <p:nvPr/>
        </p:nvSpPr>
        <p:spPr>
          <a:xfrm flipH="false" flipV="false" rot="0">
            <a:off x="0" y="36758"/>
            <a:ext cx="18244768" cy="10250242"/>
          </a:xfrm>
          <a:custGeom>
            <a:avLst/>
            <a:gdLst/>
            <a:ahLst/>
            <a:cxnLst/>
            <a:rect r="r" b="b" t="t" l="l"/>
            <a:pathLst>
              <a:path h="10250242" w="18244768">
                <a:moveTo>
                  <a:pt x="0" y="0"/>
                </a:moveTo>
                <a:lnTo>
                  <a:pt x="18244768" y="0"/>
                </a:lnTo>
                <a:lnTo>
                  <a:pt x="18244768" y="10250242"/>
                </a:lnTo>
                <a:lnTo>
                  <a:pt x="0" y="10250242"/>
                </a:lnTo>
                <a:lnTo>
                  <a:pt x="0" y="0"/>
                </a:lnTo>
                <a:close/>
              </a:path>
            </a:pathLst>
          </a:custGeom>
          <a:blipFill>
            <a:blip r:embed="rId2">
              <a:alphaModFix amt="69000"/>
            </a:blip>
            <a:stretch>
              <a:fillRect l="0" t="0" r="0" b="0"/>
            </a:stretch>
          </a:blipFill>
        </p:spPr>
      </p:sp>
      <p:grpSp>
        <p:nvGrpSpPr>
          <p:cNvPr name="Group 3" id="3"/>
          <p:cNvGrpSpPr/>
          <p:nvPr/>
        </p:nvGrpSpPr>
        <p:grpSpPr>
          <a:xfrm rot="0">
            <a:off x="-4797382" y="-2405516"/>
            <a:ext cx="28285649" cy="16419218"/>
            <a:chOff x="0" y="0"/>
            <a:chExt cx="1400223" cy="812800"/>
          </a:xfrm>
        </p:grpSpPr>
        <p:sp>
          <p:nvSpPr>
            <p:cNvPr name="Freeform 4" id="4"/>
            <p:cNvSpPr/>
            <p:nvPr/>
          </p:nvSpPr>
          <p:spPr>
            <a:xfrm flipH="false" flipV="false" rot="0">
              <a:off x="0" y="0"/>
              <a:ext cx="1400224" cy="812800"/>
            </a:xfrm>
            <a:custGeom>
              <a:avLst/>
              <a:gdLst/>
              <a:ahLst/>
              <a:cxnLst/>
              <a:rect r="r" b="b" t="t" l="l"/>
              <a:pathLst>
                <a:path h="812800" w="1400224">
                  <a:moveTo>
                    <a:pt x="700112" y="0"/>
                  </a:moveTo>
                  <a:cubicBezTo>
                    <a:pt x="313451" y="0"/>
                    <a:pt x="0" y="181951"/>
                    <a:pt x="0" y="406400"/>
                  </a:cubicBezTo>
                  <a:cubicBezTo>
                    <a:pt x="0" y="630849"/>
                    <a:pt x="313451" y="812800"/>
                    <a:pt x="700112" y="812800"/>
                  </a:cubicBezTo>
                  <a:cubicBezTo>
                    <a:pt x="1086773" y="812800"/>
                    <a:pt x="1400224" y="630849"/>
                    <a:pt x="1400224" y="406400"/>
                  </a:cubicBezTo>
                  <a:cubicBezTo>
                    <a:pt x="1400224" y="181951"/>
                    <a:pt x="1086773" y="0"/>
                    <a:pt x="700112" y="0"/>
                  </a:cubicBezTo>
                  <a:close/>
                </a:path>
              </a:pathLst>
            </a:custGeom>
            <a:solidFill>
              <a:srgbClr val="2E2E2E">
                <a:alpha val="72941"/>
              </a:srgbClr>
            </a:solidFill>
          </p:spPr>
        </p:sp>
        <p:sp>
          <p:nvSpPr>
            <p:cNvPr name="TextBox 5" id="5"/>
            <p:cNvSpPr txBox="true"/>
            <p:nvPr/>
          </p:nvSpPr>
          <p:spPr>
            <a:xfrm>
              <a:off x="131271" y="19050"/>
              <a:ext cx="1137682" cy="717550"/>
            </a:xfrm>
            <a:prstGeom prst="rect">
              <a:avLst/>
            </a:prstGeom>
          </p:spPr>
          <p:txBody>
            <a:bodyPr anchor="ctr" rtlCol="false" tIns="50800" lIns="50800" bIns="50800" rIns="50800"/>
            <a:lstStyle/>
            <a:p>
              <a:pPr algn="ctr">
                <a:lnSpc>
                  <a:spcPts val="3639"/>
                </a:lnSpc>
              </a:pPr>
            </a:p>
          </p:txBody>
        </p:sp>
      </p:grpSp>
      <p:sp>
        <p:nvSpPr>
          <p:cNvPr name="AutoShape 6" id="6"/>
          <p:cNvSpPr/>
          <p:nvPr/>
        </p:nvSpPr>
        <p:spPr>
          <a:xfrm>
            <a:off x="580731" y="9290910"/>
            <a:ext cx="915527" cy="0"/>
          </a:xfrm>
          <a:prstGeom prst="line">
            <a:avLst/>
          </a:prstGeom>
          <a:ln cap="rnd" w="180975">
            <a:solidFill>
              <a:srgbClr val="FFFFFF"/>
            </a:solidFill>
            <a:prstDash val="solid"/>
            <a:headEnd type="none" len="sm" w="sm"/>
            <a:tailEnd type="none" len="sm" w="sm"/>
          </a:ln>
        </p:spPr>
      </p:sp>
      <p:sp>
        <p:nvSpPr>
          <p:cNvPr name="Freeform 7" id="7"/>
          <p:cNvSpPr/>
          <p:nvPr/>
        </p:nvSpPr>
        <p:spPr>
          <a:xfrm flipH="false" flipV="false" rot="0">
            <a:off x="7261316" y="3784964"/>
            <a:ext cx="10364206" cy="3118948"/>
          </a:xfrm>
          <a:custGeom>
            <a:avLst/>
            <a:gdLst/>
            <a:ahLst/>
            <a:cxnLst/>
            <a:rect r="r" b="b" t="t" l="l"/>
            <a:pathLst>
              <a:path h="3118948" w="10364206">
                <a:moveTo>
                  <a:pt x="0" y="0"/>
                </a:moveTo>
                <a:lnTo>
                  <a:pt x="10364205" y="0"/>
                </a:lnTo>
                <a:lnTo>
                  <a:pt x="10364205" y="3118948"/>
                </a:lnTo>
                <a:lnTo>
                  <a:pt x="0" y="3118948"/>
                </a:lnTo>
                <a:lnTo>
                  <a:pt x="0" y="0"/>
                </a:lnTo>
                <a:close/>
              </a:path>
            </a:pathLst>
          </a:custGeom>
          <a:blipFill>
            <a:blip r:embed="rId3"/>
            <a:stretch>
              <a:fillRect l="0" t="0" r="0" b="0"/>
            </a:stretch>
          </a:blipFill>
        </p:spPr>
      </p:sp>
      <p:sp>
        <p:nvSpPr>
          <p:cNvPr name="TextBox 8" id="8"/>
          <p:cNvSpPr txBox="true"/>
          <p:nvPr/>
        </p:nvSpPr>
        <p:spPr>
          <a:xfrm rot="0">
            <a:off x="2073416" y="8899018"/>
            <a:ext cx="5548315" cy="900683"/>
          </a:xfrm>
          <a:prstGeom prst="rect">
            <a:avLst/>
          </a:prstGeom>
        </p:spPr>
        <p:txBody>
          <a:bodyPr anchor="t" rtlCol="false" tIns="0" lIns="0" bIns="0" rIns="0">
            <a:spAutoFit/>
          </a:bodyPr>
          <a:lstStyle/>
          <a:p>
            <a:pPr algn="l">
              <a:lnSpc>
                <a:spcPts val="6437"/>
              </a:lnSpc>
            </a:pPr>
            <a:r>
              <a:rPr lang="en-US" sz="7399" spc="-288">
                <a:solidFill>
                  <a:srgbClr val="FFFFFF"/>
                </a:solidFill>
                <a:latin typeface="芫荽"/>
                <a:ea typeface="芫荽"/>
                <a:cs typeface="芫荽"/>
                <a:sym typeface="芫荽"/>
              </a:rPr>
              <a:t>資料前處理</a:t>
            </a:r>
          </a:p>
        </p:txBody>
      </p:sp>
      <p:sp>
        <p:nvSpPr>
          <p:cNvPr name="TextBox 9" id="9"/>
          <p:cNvSpPr txBox="true"/>
          <p:nvPr/>
        </p:nvSpPr>
        <p:spPr>
          <a:xfrm rot="0">
            <a:off x="1595015" y="5031587"/>
            <a:ext cx="4942534" cy="572338"/>
          </a:xfrm>
          <a:prstGeom prst="rect">
            <a:avLst/>
          </a:prstGeom>
        </p:spPr>
        <p:txBody>
          <a:bodyPr anchor="t" rtlCol="false" tIns="0" lIns="0" bIns="0" rIns="0">
            <a:spAutoFit/>
          </a:bodyPr>
          <a:lstStyle/>
          <a:p>
            <a:pPr algn="l">
              <a:lnSpc>
                <a:spcPts val="4678"/>
              </a:lnSpc>
              <a:spcBef>
                <a:spcPct val="0"/>
              </a:spcBef>
            </a:pPr>
            <a:r>
              <a:rPr lang="en-US" sz="3342" spc="-230">
                <a:solidFill>
                  <a:srgbClr val="FFFFFF"/>
                </a:solidFill>
                <a:latin typeface="芫荽"/>
                <a:ea typeface="芫荽"/>
                <a:cs typeface="芫荽"/>
                <a:sym typeface="芫荽"/>
              </a:rPr>
              <a:t>只保留「N=0」的樣本資料</a:t>
            </a:r>
          </a:p>
        </p:txBody>
      </p:sp>
      <p:sp>
        <p:nvSpPr>
          <p:cNvPr name="TextBox 10" id="10"/>
          <p:cNvSpPr txBox="true"/>
          <p:nvPr/>
        </p:nvSpPr>
        <p:spPr>
          <a:xfrm rot="0">
            <a:off x="1028700" y="942975"/>
            <a:ext cx="6075164" cy="655955"/>
          </a:xfrm>
          <a:prstGeom prst="rect">
            <a:avLst/>
          </a:prstGeom>
        </p:spPr>
        <p:txBody>
          <a:bodyPr anchor="t" rtlCol="false" tIns="0" lIns="0" bIns="0" rIns="0">
            <a:spAutoFit/>
          </a:bodyPr>
          <a:lstStyle/>
          <a:p>
            <a:pPr algn="ctr">
              <a:lnSpc>
                <a:spcPts val="5319"/>
              </a:lnSpc>
            </a:pPr>
            <a:r>
              <a:rPr lang="en-US" sz="3799" spc="-262">
                <a:solidFill>
                  <a:srgbClr val="FFFFFF"/>
                </a:solidFill>
                <a:latin typeface="芫荽"/>
                <a:ea typeface="芫荽"/>
                <a:cs typeface="芫荽"/>
                <a:sym typeface="芫荽"/>
              </a:rPr>
              <a:t>Step4. 篩選特定樣本 (Filtering)</a:t>
            </a:r>
          </a:p>
        </p:txBody>
      </p:sp>
      <p:sp>
        <p:nvSpPr>
          <p:cNvPr name="TextBox 11" id="11"/>
          <p:cNvSpPr txBox="true"/>
          <p:nvPr/>
        </p:nvSpPr>
        <p:spPr>
          <a:xfrm rot="0">
            <a:off x="17259300" y="9220200"/>
            <a:ext cx="152400" cy="190500"/>
          </a:xfrm>
          <a:prstGeom prst="rect">
            <a:avLst/>
          </a:prstGeom>
        </p:spPr>
        <p:txBody>
          <a:bodyPr anchor="t" rtlCol="false" tIns="0" lIns="0" bIns="0" rIns="0" wrap="none">
            <a:spAutoFit/>
          </a:bodyPr>
          <a:lstStyle/>
          <a:p>
            <a:pPr algn="ctr">
              <a:lnSpc>
                <a:spcPts val="2800"/>
              </a:lnSpc>
              <a:spcBef>
                <a:spcPct val="0"/>
              </a:spcBef>
            </a:pPr>
            <a:r>
              <a:rPr lang="en-US" sz="2000">
                <a:solidFill>
                  <a:srgbClr val="FFFFFF"/>
                </a:solidFill>
                <a:latin typeface="Noto Sans T Chinese"/>
                <a:ea typeface="Noto Sans T Chinese"/>
                <a:cs typeface="Noto Sans T Chinese"/>
                <a:sym typeface="Noto Sans T Chinese"/>
              </a:rPr>
              <a:t>11</a:t>
            </a:r>
          </a:p>
        </p:txBody>
      </p:sp>
      <p:sp>
        <p:nvSpPr>
          <p:cNvPr name="TextBox 12" id="12"/>
          <p:cNvSpPr txBox="true"/>
          <p:nvPr/>
        </p:nvSpPr>
        <p:spPr>
          <a:xfrm rot="0">
            <a:off x="1595015" y="7043574"/>
            <a:ext cx="4942534" cy="572338"/>
          </a:xfrm>
          <a:prstGeom prst="rect">
            <a:avLst/>
          </a:prstGeom>
        </p:spPr>
        <p:txBody>
          <a:bodyPr anchor="t" rtlCol="false" tIns="0" lIns="0" bIns="0" rIns="0">
            <a:spAutoFit/>
          </a:bodyPr>
          <a:lstStyle/>
          <a:p>
            <a:pPr algn="l">
              <a:lnSpc>
                <a:spcPts val="4678"/>
              </a:lnSpc>
              <a:spcBef>
                <a:spcPct val="0"/>
              </a:spcBef>
            </a:pPr>
            <a:r>
              <a:rPr lang="en-US" sz="3342" spc="-230">
                <a:solidFill>
                  <a:srgbClr val="FFFFFF"/>
                </a:solidFill>
                <a:latin typeface="芫荽"/>
                <a:ea typeface="芫荽"/>
                <a:cs typeface="芫荽"/>
                <a:sym typeface="芫荽"/>
              </a:rPr>
              <a:t>資料筆數：3500⮕2360</a:t>
            </a:r>
          </a:p>
        </p:txBody>
      </p:sp>
      <p:sp>
        <p:nvSpPr>
          <p:cNvPr name="TextBox 13" id="13"/>
          <p:cNvSpPr txBox="true"/>
          <p:nvPr/>
        </p:nvSpPr>
        <p:spPr>
          <a:xfrm rot="0">
            <a:off x="724920" y="637413"/>
            <a:ext cx="16838159" cy="391287"/>
          </a:xfrm>
          <a:prstGeom prst="rect">
            <a:avLst/>
          </a:prstGeom>
        </p:spPr>
        <p:txBody>
          <a:bodyPr anchor="t" rtlCol="false" tIns="0" lIns="0" bIns="0" rIns="0">
            <a:spAutoFit/>
          </a:bodyPr>
          <a:lstStyle/>
          <a:p>
            <a:pPr algn="r" marL="0" indent="0" lvl="0">
              <a:lnSpc>
                <a:spcPts val="2784"/>
              </a:lnSpc>
              <a:spcBef>
                <a:spcPct val="0"/>
              </a:spcBef>
            </a:pPr>
            <a:r>
              <a:rPr lang="en-US" sz="3200" spc="-220" strike="noStrike" u="none">
                <a:solidFill>
                  <a:srgbClr val="FFFFFF"/>
                </a:solidFill>
                <a:latin typeface="芫荽"/>
                <a:ea typeface="芫荽"/>
                <a:cs typeface="芫荽"/>
                <a:sym typeface="芫荽"/>
              </a:rPr>
              <a:t>112029022黃少虹</a:t>
            </a:r>
          </a:p>
        </p:txBody>
      </p:sp>
      <p:sp>
        <p:nvSpPr>
          <p:cNvPr name="Freeform 14" id="14"/>
          <p:cNvSpPr/>
          <p:nvPr/>
        </p:nvSpPr>
        <p:spPr>
          <a:xfrm flipH="false" flipV="false" rot="0">
            <a:off x="7103864" y="7398198"/>
            <a:ext cx="9348908" cy="435429"/>
          </a:xfrm>
          <a:custGeom>
            <a:avLst/>
            <a:gdLst/>
            <a:ahLst/>
            <a:cxnLst/>
            <a:rect r="r" b="b" t="t" l="l"/>
            <a:pathLst>
              <a:path h="435429" w="9348908">
                <a:moveTo>
                  <a:pt x="0" y="0"/>
                </a:moveTo>
                <a:lnTo>
                  <a:pt x="9348908" y="0"/>
                </a:lnTo>
                <a:lnTo>
                  <a:pt x="9348908" y="435428"/>
                </a:lnTo>
                <a:lnTo>
                  <a:pt x="0" y="435428"/>
                </a:lnTo>
                <a:lnTo>
                  <a:pt x="0" y="0"/>
                </a:lnTo>
                <a:close/>
              </a:path>
            </a:pathLst>
          </a:custGeom>
          <a:blipFill>
            <a:blip r:embed="rId4"/>
            <a:stretch>
              <a:fillRect l="-392" t="-129411" r="-14446" b="-685963"/>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EFEFE"/>
        </a:solidFill>
      </p:bgPr>
    </p:bg>
    <p:spTree>
      <p:nvGrpSpPr>
        <p:cNvPr id="1" name=""/>
        <p:cNvGrpSpPr/>
        <p:nvPr/>
      </p:nvGrpSpPr>
      <p:grpSpPr>
        <a:xfrm>
          <a:off x="0" y="0"/>
          <a:ext cx="0" cy="0"/>
          <a:chOff x="0" y="0"/>
          <a:chExt cx="0" cy="0"/>
        </a:xfrm>
      </p:grpSpPr>
      <p:sp>
        <p:nvSpPr>
          <p:cNvPr name="Freeform 2" id="2" descr="Macro Close-Up of Blue-Green Human Eye with Detail"/>
          <p:cNvSpPr/>
          <p:nvPr/>
        </p:nvSpPr>
        <p:spPr>
          <a:xfrm flipH="false" flipV="false" rot="0">
            <a:off x="0" y="36758"/>
            <a:ext cx="18244768" cy="10250242"/>
          </a:xfrm>
          <a:custGeom>
            <a:avLst/>
            <a:gdLst/>
            <a:ahLst/>
            <a:cxnLst/>
            <a:rect r="r" b="b" t="t" l="l"/>
            <a:pathLst>
              <a:path h="10250242" w="18244768">
                <a:moveTo>
                  <a:pt x="0" y="0"/>
                </a:moveTo>
                <a:lnTo>
                  <a:pt x="18244768" y="0"/>
                </a:lnTo>
                <a:lnTo>
                  <a:pt x="18244768" y="10250242"/>
                </a:lnTo>
                <a:lnTo>
                  <a:pt x="0" y="10250242"/>
                </a:lnTo>
                <a:lnTo>
                  <a:pt x="0" y="0"/>
                </a:lnTo>
                <a:close/>
              </a:path>
            </a:pathLst>
          </a:custGeom>
          <a:blipFill>
            <a:blip r:embed="rId2">
              <a:alphaModFix amt="69000"/>
            </a:blip>
            <a:stretch>
              <a:fillRect l="0" t="0" r="0" b="0"/>
            </a:stretch>
          </a:blipFill>
        </p:spPr>
      </p:sp>
      <p:grpSp>
        <p:nvGrpSpPr>
          <p:cNvPr name="Group 3" id="3"/>
          <p:cNvGrpSpPr/>
          <p:nvPr/>
        </p:nvGrpSpPr>
        <p:grpSpPr>
          <a:xfrm rot="0">
            <a:off x="-4797382" y="-2405516"/>
            <a:ext cx="28285649" cy="16419218"/>
            <a:chOff x="0" y="0"/>
            <a:chExt cx="1400223" cy="812800"/>
          </a:xfrm>
        </p:grpSpPr>
        <p:sp>
          <p:nvSpPr>
            <p:cNvPr name="Freeform 4" id="4"/>
            <p:cNvSpPr/>
            <p:nvPr/>
          </p:nvSpPr>
          <p:spPr>
            <a:xfrm flipH="false" flipV="false" rot="0">
              <a:off x="0" y="0"/>
              <a:ext cx="1400224" cy="812800"/>
            </a:xfrm>
            <a:custGeom>
              <a:avLst/>
              <a:gdLst/>
              <a:ahLst/>
              <a:cxnLst/>
              <a:rect r="r" b="b" t="t" l="l"/>
              <a:pathLst>
                <a:path h="812800" w="1400224">
                  <a:moveTo>
                    <a:pt x="700112" y="0"/>
                  </a:moveTo>
                  <a:cubicBezTo>
                    <a:pt x="313451" y="0"/>
                    <a:pt x="0" y="181951"/>
                    <a:pt x="0" y="406400"/>
                  </a:cubicBezTo>
                  <a:cubicBezTo>
                    <a:pt x="0" y="630849"/>
                    <a:pt x="313451" y="812800"/>
                    <a:pt x="700112" y="812800"/>
                  </a:cubicBezTo>
                  <a:cubicBezTo>
                    <a:pt x="1086773" y="812800"/>
                    <a:pt x="1400224" y="630849"/>
                    <a:pt x="1400224" y="406400"/>
                  </a:cubicBezTo>
                  <a:cubicBezTo>
                    <a:pt x="1400224" y="181951"/>
                    <a:pt x="1086773" y="0"/>
                    <a:pt x="700112" y="0"/>
                  </a:cubicBezTo>
                  <a:close/>
                </a:path>
              </a:pathLst>
            </a:custGeom>
            <a:solidFill>
              <a:srgbClr val="2E2E2E">
                <a:alpha val="72941"/>
              </a:srgbClr>
            </a:solidFill>
          </p:spPr>
        </p:sp>
        <p:sp>
          <p:nvSpPr>
            <p:cNvPr name="TextBox 5" id="5"/>
            <p:cNvSpPr txBox="true"/>
            <p:nvPr/>
          </p:nvSpPr>
          <p:spPr>
            <a:xfrm>
              <a:off x="131271" y="19050"/>
              <a:ext cx="1137682" cy="717550"/>
            </a:xfrm>
            <a:prstGeom prst="rect">
              <a:avLst/>
            </a:prstGeom>
          </p:spPr>
          <p:txBody>
            <a:bodyPr anchor="ctr" rtlCol="false" tIns="50800" lIns="50800" bIns="50800" rIns="50800"/>
            <a:lstStyle/>
            <a:p>
              <a:pPr algn="ctr">
                <a:lnSpc>
                  <a:spcPts val="3639"/>
                </a:lnSpc>
              </a:pPr>
            </a:p>
          </p:txBody>
        </p:sp>
      </p:grpSp>
      <p:sp>
        <p:nvSpPr>
          <p:cNvPr name="AutoShape 6" id="6"/>
          <p:cNvSpPr/>
          <p:nvPr/>
        </p:nvSpPr>
        <p:spPr>
          <a:xfrm>
            <a:off x="558238" y="9290910"/>
            <a:ext cx="915527" cy="0"/>
          </a:xfrm>
          <a:prstGeom prst="line">
            <a:avLst/>
          </a:prstGeom>
          <a:ln cap="rnd" w="180975">
            <a:solidFill>
              <a:srgbClr val="FFFFFF"/>
            </a:solidFill>
            <a:prstDash val="solid"/>
            <a:headEnd type="none" len="sm" w="sm"/>
            <a:tailEnd type="none" len="sm" w="sm"/>
          </a:ln>
        </p:spPr>
      </p:sp>
      <p:sp>
        <p:nvSpPr>
          <p:cNvPr name="Freeform 7" id="7"/>
          <p:cNvSpPr/>
          <p:nvPr/>
        </p:nvSpPr>
        <p:spPr>
          <a:xfrm flipH="false" flipV="false" rot="0">
            <a:off x="7006404" y="2833305"/>
            <a:ext cx="10783219" cy="4657149"/>
          </a:xfrm>
          <a:custGeom>
            <a:avLst/>
            <a:gdLst/>
            <a:ahLst/>
            <a:cxnLst/>
            <a:rect r="r" b="b" t="t" l="l"/>
            <a:pathLst>
              <a:path h="4657149" w="10783219">
                <a:moveTo>
                  <a:pt x="0" y="0"/>
                </a:moveTo>
                <a:lnTo>
                  <a:pt x="10783219" y="0"/>
                </a:lnTo>
                <a:lnTo>
                  <a:pt x="10783219" y="4657148"/>
                </a:lnTo>
                <a:lnTo>
                  <a:pt x="0" y="4657148"/>
                </a:lnTo>
                <a:lnTo>
                  <a:pt x="0" y="0"/>
                </a:lnTo>
                <a:close/>
              </a:path>
            </a:pathLst>
          </a:custGeom>
          <a:blipFill>
            <a:blip r:embed="rId3"/>
            <a:stretch>
              <a:fillRect l="0" t="0" r="0" b="0"/>
            </a:stretch>
          </a:blipFill>
        </p:spPr>
      </p:sp>
      <p:sp>
        <p:nvSpPr>
          <p:cNvPr name="TextBox 8" id="8"/>
          <p:cNvSpPr txBox="true"/>
          <p:nvPr/>
        </p:nvSpPr>
        <p:spPr>
          <a:xfrm rot="0">
            <a:off x="881480" y="2757105"/>
            <a:ext cx="5707299" cy="1708353"/>
          </a:xfrm>
          <a:prstGeom prst="rect">
            <a:avLst/>
          </a:prstGeom>
        </p:spPr>
        <p:txBody>
          <a:bodyPr anchor="t" rtlCol="false" tIns="0" lIns="0" bIns="0" rIns="0">
            <a:spAutoFit/>
          </a:bodyPr>
          <a:lstStyle/>
          <a:p>
            <a:pPr algn="l" marL="699948" indent="-349974" lvl="1">
              <a:lnSpc>
                <a:spcPts val="4538"/>
              </a:lnSpc>
              <a:buFont typeface="Arial"/>
              <a:buChar char="•"/>
            </a:pPr>
            <a:r>
              <a:rPr lang="en-US" sz="3242" spc="-48">
                <a:solidFill>
                  <a:srgbClr val="FFFFFF"/>
                </a:solidFill>
                <a:latin typeface="芫荽"/>
                <a:ea typeface="芫荽"/>
                <a:cs typeface="芫荽"/>
                <a:sym typeface="芫荽"/>
              </a:rPr>
              <a:t>計算年齡的平均值與標準差</a:t>
            </a:r>
          </a:p>
          <a:p>
            <a:pPr algn="l" marL="699948" indent="-349974" lvl="1">
              <a:lnSpc>
                <a:spcPts val="4538"/>
              </a:lnSpc>
              <a:spcBef>
                <a:spcPct val="0"/>
              </a:spcBef>
              <a:buFont typeface="Arial"/>
              <a:buChar char="•"/>
            </a:pPr>
            <a:r>
              <a:rPr lang="en-US" sz="3242" spc="-32">
                <a:solidFill>
                  <a:srgbClr val="FFFFFF"/>
                </a:solidFill>
                <a:latin typeface="芫荽"/>
                <a:ea typeface="芫荽"/>
                <a:cs typeface="芫荽"/>
                <a:sym typeface="芫荽"/>
              </a:rPr>
              <a:t>將「超過平均 ±3個標準差」的年齡視為異常，並排除</a:t>
            </a:r>
          </a:p>
        </p:txBody>
      </p:sp>
      <p:sp>
        <p:nvSpPr>
          <p:cNvPr name="TextBox 9" id="9"/>
          <p:cNvSpPr txBox="true"/>
          <p:nvPr/>
        </p:nvSpPr>
        <p:spPr>
          <a:xfrm rot="0">
            <a:off x="1028700" y="952500"/>
            <a:ext cx="7497551" cy="639445"/>
          </a:xfrm>
          <a:prstGeom prst="rect">
            <a:avLst/>
          </a:prstGeom>
        </p:spPr>
        <p:txBody>
          <a:bodyPr anchor="t" rtlCol="false" tIns="0" lIns="0" bIns="0" rIns="0">
            <a:spAutoFit/>
          </a:bodyPr>
          <a:lstStyle/>
          <a:p>
            <a:pPr algn="l">
              <a:lnSpc>
                <a:spcPts val="5179"/>
              </a:lnSpc>
            </a:pPr>
            <a:r>
              <a:rPr lang="en-US" sz="3699" spc="-255">
                <a:solidFill>
                  <a:srgbClr val="FFFFFF"/>
                </a:solidFill>
                <a:latin typeface="芫荽"/>
                <a:ea typeface="芫荽"/>
                <a:cs typeface="芫荽"/>
                <a:sym typeface="芫荽"/>
              </a:rPr>
              <a:t>Step5. 移除異常值 (Outlier Removal)</a:t>
            </a:r>
          </a:p>
        </p:txBody>
      </p:sp>
      <p:sp>
        <p:nvSpPr>
          <p:cNvPr name="TextBox 10" id="10"/>
          <p:cNvSpPr txBox="true"/>
          <p:nvPr/>
        </p:nvSpPr>
        <p:spPr>
          <a:xfrm rot="0">
            <a:off x="2050922" y="8899018"/>
            <a:ext cx="5548315" cy="900683"/>
          </a:xfrm>
          <a:prstGeom prst="rect">
            <a:avLst/>
          </a:prstGeom>
        </p:spPr>
        <p:txBody>
          <a:bodyPr anchor="t" rtlCol="false" tIns="0" lIns="0" bIns="0" rIns="0">
            <a:spAutoFit/>
          </a:bodyPr>
          <a:lstStyle/>
          <a:p>
            <a:pPr algn="l">
              <a:lnSpc>
                <a:spcPts val="6437"/>
              </a:lnSpc>
            </a:pPr>
            <a:r>
              <a:rPr lang="en-US" sz="7399" spc="-288">
                <a:solidFill>
                  <a:srgbClr val="FFFFFF"/>
                </a:solidFill>
                <a:latin typeface="芫荽"/>
                <a:ea typeface="芫荽"/>
                <a:cs typeface="芫荽"/>
                <a:sym typeface="芫荽"/>
              </a:rPr>
              <a:t>資料前處理</a:t>
            </a:r>
          </a:p>
        </p:txBody>
      </p:sp>
      <p:sp>
        <p:nvSpPr>
          <p:cNvPr name="TextBox 11" id="11"/>
          <p:cNvSpPr txBox="true"/>
          <p:nvPr/>
        </p:nvSpPr>
        <p:spPr>
          <a:xfrm rot="0">
            <a:off x="17259300" y="9220200"/>
            <a:ext cx="152400" cy="190500"/>
          </a:xfrm>
          <a:prstGeom prst="rect">
            <a:avLst/>
          </a:prstGeom>
        </p:spPr>
        <p:txBody>
          <a:bodyPr anchor="t" rtlCol="false" tIns="0" lIns="0" bIns="0" rIns="0" wrap="none">
            <a:spAutoFit/>
          </a:bodyPr>
          <a:lstStyle/>
          <a:p>
            <a:pPr algn="ctr">
              <a:lnSpc>
                <a:spcPts val="2800"/>
              </a:lnSpc>
              <a:spcBef>
                <a:spcPct val="0"/>
              </a:spcBef>
            </a:pPr>
            <a:r>
              <a:rPr lang="en-US" sz="2000">
                <a:solidFill>
                  <a:srgbClr val="FFFFFF"/>
                </a:solidFill>
                <a:latin typeface="Noto Sans T Chinese"/>
                <a:ea typeface="Noto Sans T Chinese"/>
                <a:cs typeface="Noto Sans T Chinese"/>
                <a:sym typeface="Noto Sans T Chinese"/>
              </a:rPr>
              <a:t>12</a:t>
            </a:r>
          </a:p>
        </p:txBody>
      </p:sp>
      <p:sp>
        <p:nvSpPr>
          <p:cNvPr name="TextBox 12" id="12"/>
          <p:cNvSpPr txBox="true"/>
          <p:nvPr/>
        </p:nvSpPr>
        <p:spPr>
          <a:xfrm rot="0">
            <a:off x="1473765" y="5076825"/>
            <a:ext cx="4942534" cy="572338"/>
          </a:xfrm>
          <a:prstGeom prst="rect">
            <a:avLst/>
          </a:prstGeom>
        </p:spPr>
        <p:txBody>
          <a:bodyPr anchor="t" rtlCol="false" tIns="0" lIns="0" bIns="0" rIns="0">
            <a:spAutoFit/>
          </a:bodyPr>
          <a:lstStyle/>
          <a:p>
            <a:pPr algn="l">
              <a:lnSpc>
                <a:spcPts val="4678"/>
              </a:lnSpc>
              <a:spcBef>
                <a:spcPct val="0"/>
              </a:spcBef>
            </a:pPr>
            <a:r>
              <a:rPr lang="en-US" sz="3342" spc="-230">
                <a:solidFill>
                  <a:srgbClr val="FFFFFF"/>
                </a:solidFill>
                <a:latin typeface="芫荽"/>
                <a:ea typeface="芫荽"/>
                <a:cs typeface="芫荽"/>
                <a:sym typeface="芫荽"/>
              </a:rPr>
              <a:t>資料筆數：2360⮕2343</a:t>
            </a:r>
          </a:p>
        </p:txBody>
      </p:sp>
      <p:sp>
        <p:nvSpPr>
          <p:cNvPr name="TextBox 13" id="13"/>
          <p:cNvSpPr txBox="true"/>
          <p:nvPr/>
        </p:nvSpPr>
        <p:spPr>
          <a:xfrm rot="0">
            <a:off x="1473765" y="6000756"/>
            <a:ext cx="4942534" cy="1753438"/>
          </a:xfrm>
          <a:prstGeom prst="rect">
            <a:avLst/>
          </a:prstGeom>
        </p:spPr>
        <p:txBody>
          <a:bodyPr anchor="t" rtlCol="false" tIns="0" lIns="0" bIns="0" rIns="0">
            <a:spAutoFit/>
          </a:bodyPr>
          <a:lstStyle/>
          <a:p>
            <a:pPr algn="l">
              <a:lnSpc>
                <a:spcPts val="4678"/>
              </a:lnSpc>
            </a:pPr>
            <a:r>
              <a:rPr lang="en-US" sz="3342" spc="-230">
                <a:solidFill>
                  <a:srgbClr val="FFFFFF"/>
                </a:solidFill>
                <a:latin typeface="芫荽"/>
                <a:ea typeface="芫荽"/>
                <a:cs typeface="芫荽"/>
                <a:sym typeface="芫荽"/>
              </a:rPr>
              <a:t>標準差：10.96</a:t>
            </a:r>
          </a:p>
          <a:p>
            <a:pPr algn="l">
              <a:lnSpc>
                <a:spcPts val="4678"/>
              </a:lnSpc>
            </a:pPr>
            <a:r>
              <a:rPr lang="en-US" sz="3342" spc="-230">
                <a:solidFill>
                  <a:srgbClr val="FFFFFF"/>
                </a:solidFill>
                <a:latin typeface="芫荽"/>
                <a:ea typeface="芫荽"/>
                <a:cs typeface="芫荽"/>
                <a:sym typeface="芫荽"/>
              </a:rPr>
              <a:t>上界：91.74</a:t>
            </a:r>
          </a:p>
          <a:p>
            <a:pPr algn="l">
              <a:lnSpc>
                <a:spcPts val="4678"/>
              </a:lnSpc>
              <a:spcBef>
                <a:spcPct val="0"/>
              </a:spcBef>
            </a:pPr>
            <a:r>
              <a:rPr lang="en-US" sz="3342" spc="-230">
                <a:solidFill>
                  <a:srgbClr val="FFFFFF"/>
                </a:solidFill>
                <a:latin typeface="芫荽"/>
                <a:ea typeface="芫荽"/>
                <a:cs typeface="芫荽"/>
                <a:sym typeface="芫荽"/>
              </a:rPr>
              <a:t>下界：25.97</a:t>
            </a:r>
          </a:p>
        </p:txBody>
      </p:sp>
      <p:sp>
        <p:nvSpPr>
          <p:cNvPr name="TextBox 14" id="14"/>
          <p:cNvSpPr txBox="true"/>
          <p:nvPr/>
        </p:nvSpPr>
        <p:spPr>
          <a:xfrm rot="0">
            <a:off x="724920" y="637413"/>
            <a:ext cx="16838159" cy="391287"/>
          </a:xfrm>
          <a:prstGeom prst="rect">
            <a:avLst/>
          </a:prstGeom>
        </p:spPr>
        <p:txBody>
          <a:bodyPr anchor="t" rtlCol="false" tIns="0" lIns="0" bIns="0" rIns="0">
            <a:spAutoFit/>
          </a:bodyPr>
          <a:lstStyle/>
          <a:p>
            <a:pPr algn="r" marL="0" indent="0" lvl="0">
              <a:lnSpc>
                <a:spcPts val="2784"/>
              </a:lnSpc>
              <a:spcBef>
                <a:spcPct val="0"/>
              </a:spcBef>
            </a:pPr>
            <a:r>
              <a:rPr lang="en-US" sz="3200" spc="-220" strike="noStrike" u="none">
                <a:solidFill>
                  <a:srgbClr val="FFFFFF"/>
                </a:solidFill>
                <a:latin typeface="芫荽"/>
                <a:ea typeface="芫荽"/>
                <a:cs typeface="芫荽"/>
                <a:sym typeface="芫荽"/>
              </a:rPr>
              <a:t>112029022黃少虹</a:t>
            </a:r>
          </a:p>
        </p:txBody>
      </p:sp>
      <p:sp>
        <p:nvSpPr>
          <p:cNvPr name="Freeform 15" id="15"/>
          <p:cNvSpPr/>
          <p:nvPr/>
        </p:nvSpPr>
        <p:spPr>
          <a:xfrm flipH="false" flipV="false" rot="0">
            <a:off x="7006404" y="7851228"/>
            <a:ext cx="9148560" cy="467939"/>
          </a:xfrm>
          <a:custGeom>
            <a:avLst/>
            <a:gdLst/>
            <a:ahLst/>
            <a:cxnLst/>
            <a:rect r="r" b="b" t="t" l="l"/>
            <a:pathLst>
              <a:path h="467939" w="9148560">
                <a:moveTo>
                  <a:pt x="0" y="0"/>
                </a:moveTo>
                <a:lnTo>
                  <a:pt x="9148560" y="0"/>
                </a:lnTo>
                <a:lnTo>
                  <a:pt x="9148560" y="467939"/>
                </a:lnTo>
                <a:lnTo>
                  <a:pt x="0" y="467939"/>
                </a:lnTo>
                <a:lnTo>
                  <a:pt x="0" y="0"/>
                </a:lnTo>
                <a:close/>
              </a:path>
            </a:pathLst>
          </a:custGeom>
          <a:blipFill>
            <a:blip r:embed="rId4"/>
            <a:stretch>
              <a:fillRect l="-2641" t="-214721" r="-14944" b="-538735"/>
            </a:stretch>
          </a:blipFill>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EFEFE"/>
        </a:solidFill>
      </p:bgPr>
    </p:bg>
    <p:spTree>
      <p:nvGrpSpPr>
        <p:cNvPr id="1" name=""/>
        <p:cNvGrpSpPr/>
        <p:nvPr/>
      </p:nvGrpSpPr>
      <p:grpSpPr>
        <a:xfrm>
          <a:off x="0" y="0"/>
          <a:ext cx="0" cy="0"/>
          <a:chOff x="0" y="0"/>
          <a:chExt cx="0" cy="0"/>
        </a:xfrm>
      </p:grpSpPr>
      <p:sp>
        <p:nvSpPr>
          <p:cNvPr name="Freeform 2" id="2" descr="Macro Close-Up of Blue-Green Human Eye with Detail"/>
          <p:cNvSpPr/>
          <p:nvPr/>
        </p:nvSpPr>
        <p:spPr>
          <a:xfrm flipH="false" flipV="false" rot="0">
            <a:off x="0" y="36758"/>
            <a:ext cx="18244768" cy="10250242"/>
          </a:xfrm>
          <a:custGeom>
            <a:avLst/>
            <a:gdLst/>
            <a:ahLst/>
            <a:cxnLst/>
            <a:rect r="r" b="b" t="t" l="l"/>
            <a:pathLst>
              <a:path h="10250242" w="18244768">
                <a:moveTo>
                  <a:pt x="0" y="0"/>
                </a:moveTo>
                <a:lnTo>
                  <a:pt x="18244768" y="0"/>
                </a:lnTo>
                <a:lnTo>
                  <a:pt x="18244768" y="10250242"/>
                </a:lnTo>
                <a:lnTo>
                  <a:pt x="0" y="10250242"/>
                </a:lnTo>
                <a:lnTo>
                  <a:pt x="0" y="0"/>
                </a:lnTo>
                <a:close/>
              </a:path>
            </a:pathLst>
          </a:custGeom>
          <a:blipFill>
            <a:blip r:embed="rId2">
              <a:alphaModFix amt="69000"/>
            </a:blip>
            <a:stretch>
              <a:fillRect l="0" t="0" r="0" b="0"/>
            </a:stretch>
          </a:blipFill>
        </p:spPr>
      </p:sp>
      <p:grpSp>
        <p:nvGrpSpPr>
          <p:cNvPr name="Group 3" id="3"/>
          <p:cNvGrpSpPr/>
          <p:nvPr/>
        </p:nvGrpSpPr>
        <p:grpSpPr>
          <a:xfrm rot="0">
            <a:off x="-4797382" y="-2405516"/>
            <a:ext cx="28285649" cy="16419218"/>
            <a:chOff x="0" y="0"/>
            <a:chExt cx="1400223" cy="812800"/>
          </a:xfrm>
        </p:grpSpPr>
        <p:sp>
          <p:nvSpPr>
            <p:cNvPr name="Freeform 4" id="4"/>
            <p:cNvSpPr/>
            <p:nvPr/>
          </p:nvSpPr>
          <p:spPr>
            <a:xfrm flipH="false" flipV="false" rot="0">
              <a:off x="0" y="0"/>
              <a:ext cx="1400224" cy="812800"/>
            </a:xfrm>
            <a:custGeom>
              <a:avLst/>
              <a:gdLst/>
              <a:ahLst/>
              <a:cxnLst/>
              <a:rect r="r" b="b" t="t" l="l"/>
              <a:pathLst>
                <a:path h="812800" w="1400224">
                  <a:moveTo>
                    <a:pt x="700112" y="0"/>
                  </a:moveTo>
                  <a:cubicBezTo>
                    <a:pt x="313451" y="0"/>
                    <a:pt x="0" y="181951"/>
                    <a:pt x="0" y="406400"/>
                  </a:cubicBezTo>
                  <a:cubicBezTo>
                    <a:pt x="0" y="630849"/>
                    <a:pt x="313451" y="812800"/>
                    <a:pt x="700112" y="812800"/>
                  </a:cubicBezTo>
                  <a:cubicBezTo>
                    <a:pt x="1086773" y="812800"/>
                    <a:pt x="1400224" y="630849"/>
                    <a:pt x="1400224" y="406400"/>
                  </a:cubicBezTo>
                  <a:cubicBezTo>
                    <a:pt x="1400224" y="181951"/>
                    <a:pt x="1086773" y="0"/>
                    <a:pt x="700112" y="0"/>
                  </a:cubicBezTo>
                  <a:close/>
                </a:path>
              </a:pathLst>
            </a:custGeom>
            <a:solidFill>
              <a:srgbClr val="2E2E2E">
                <a:alpha val="72941"/>
              </a:srgbClr>
            </a:solidFill>
          </p:spPr>
        </p:sp>
        <p:sp>
          <p:nvSpPr>
            <p:cNvPr name="TextBox 5" id="5"/>
            <p:cNvSpPr txBox="true"/>
            <p:nvPr/>
          </p:nvSpPr>
          <p:spPr>
            <a:xfrm>
              <a:off x="131271" y="19050"/>
              <a:ext cx="1137682" cy="717550"/>
            </a:xfrm>
            <a:prstGeom prst="rect">
              <a:avLst/>
            </a:prstGeom>
          </p:spPr>
          <p:txBody>
            <a:bodyPr anchor="ctr" rtlCol="false" tIns="50800" lIns="50800" bIns="50800" rIns="50800"/>
            <a:lstStyle/>
            <a:p>
              <a:pPr algn="ctr">
                <a:lnSpc>
                  <a:spcPts val="3639"/>
                </a:lnSpc>
              </a:pPr>
            </a:p>
          </p:txBody>
        </p:sp>
      </p:grpSp>
      <p:sp>
        <p:nvSpPr>
          <p:cNvPr name="AutoShape 6" id="6"/>
          <p:cNvSpPr/>
          <p:nvPr/>
        </p:nvSpPr>
        <p:spPr>
          <a:xfrm>
            <a:off x="558238" y="9290910"/>
            <a:ext cx="915527" cy="0"/>
          </a:xfrm>
          <a:prstGeom prst="line">
            <a:avLst/>
          </a:prstGeom>
          <a:ln cap="rnd" w="180975">
            <a:solidFill>
              <a:srgbClr val="FFFFFF"/>
            </a:solidFill>
            <a:prstDash val="solid"/>
            <a:headEnd type="none" len="sm" w="sm"/>
            <a:tailEnd type="none" len="sm" w="sm"/>
          </a:ln>
        </p:spPr>
      </p:sp>
      <p:sp>
        <p:nvSpPr>
          <p:cNvPr name="Freeform 7" id="7"/>
          <p:cNvSpPr/>
          <p:nvPr/>
        </p:nvSpPr>
        <p:spPr>
          <a:xfrm flipH="false" flipV="false" rot="0">
            <a:off x="6954302" y="1869418"/>
            <a:ext cx="10625736" cy="5938430"/>
          </a:xfrm>
          <a:custGeom>
            <a:avLst/>
            <a:gdLst/>
            <a:ahLst/>
            <a:cxnLst/>
            <a:rect r="r" b="b" t="t" l="l"/>
            <a:pathLst>
              <a:path h="5938430" w="10625736">
                <a:moveTo>
                  <a:pt x="0" y="0"/>
                </a:moveTo>
                <a:lnTo>
                  <a:pt x="10625736" y="0"/>
                </a:lnTo>
                <a:lnTo>
                  <a:pt x="10625736" y="5938430"/>
                </a:lnTo>
                <a:lnTo>
                  <a:pt x="0" y="5938430"/>
                </a:lnTo>
                <a:lnTo>
                  <a:pt x="0" y="0"/>
                </a:lnTo>
                <a:close/>
              </a:path>
            </a:pathLst>
          </a:custGeom>
          <a:blipFill>
            <a:blip r:embed="rId3"/>
            <a:stretch>
              <a:fillRect l="0" t="0" r="0" b="0"/>
            </a:stretch>
          </a:blipFill>
        </p:spPr>
      </p:sp>
      <p:sp>
        <p:nvSpPr>
          <p:cNvPr name="TextBox 8" id="8"/>
          <p:cNvSpPr txBox="true"/>
          <p:nvPr/>
        </p:nvSpPr>
        <p:spPr>
          <a:xfrm rot="0">
            <a:off x="1028700" y="3433815"/>
            <a:ext cx="5506182" cy="568552"/>
          </a:xfrm>
          <a:prstGeom prst="rect">
            <a:avLst/>
          </a:prstGeom>
        </p:spPr>
        <p:txBody>
          <a:bodyPr anchor="t" rtlCol="false" tIns="0" lIns="0" bIns="0" rIns="0">
            <a:spAutoFit/>
          </a:bodyPr>
          <a:lstStyle/>
          <a:p>
            <a:pPr algn="l">
              <a:lnSpc>
                <a:spcPts val="4538"/>
              </a:lnSpc>
              <a:spcBef>
                <a:spcPct val="0"/>
              </a:spcBef>
            </a:pPr>
            <a:r>
              <a:rPr lang="en-US" sz="3242" spc="-223">
                <a:solidFill>
                  <a:srgbClr val="FFFFFF"/>
                </a:solidFill>
                <a:latin typeface="芫荽"/>
                <a:ea typeface="芫荽"/>
                <a:cs typeface="芫荽"/>
                <a:sym typeface="芫荽"/>
              </a:rPr>
              <a:t>將疾病欄位的值統一</a:t>
            </a:r>
            <a:r>
              <a:rPr lang="en-US" sz="3242" spc="-223">
                <a:solidFill>
                  <a:srgbClr val="FFFFFF"/>
                </a:solidFill>
                <a:latin typeface="芫荽"/>
                <a:ea typeface="芫荽"/>
                <a:cs typeface="芫荽"/>
                <a:sym typeface="芫荽"/>
              </a:rPr>
              <a:t>轉成 0 或 1</a:t>
            </a:r>
          </a:p>
        </p:txBody>
      </p:sp>
      <p:sp>
        <p:nvSpPr>
          <p:cNvPr name="TextBox 9" id="9"/>
          <p:cNvSpPr txBox="true"/>
          <p:nvPr/>
        </p:nvSpPr>
        <p:spPr>
          <a:xfrm rot="0">
            <a:off x="1234290" y="2465916"/>
            <a:ext cx="4958399" cy="655955"/>
          </a:xfrm>
          <a:prstGeom prst="rect">
            <a:avLst/>
          </a:prstGeom>
        </p:spPr>
        <p:txBody>
          <a:bodyPr anchor="t" rtlCol="false" tIns="0" lIns="0" bIns="0" rIns="0">
            <a:spAutoFit/>
          </a:bodyPr>
          <a:lstStyle/>
          <a:p>
            <a:pPr algn="l">
              <a:lnSpc>
                <a:spcPts val="5319"/>
              </a:lnSpc>
            </a:pPr>
            <a:r>
              <a:rPr lang="en-US" sz="3799" spc="-262">
                <a:solidFill>
                  <a:srgbClr val="FFFFFF"/>
                </a:solidFill>
                <a:latin typeface="芫荽"/>
                <a:ea typeface="芫荽"/>
                <a:cs typeface="芫荽"/>
                <a:sym typeface="芫荽"/>
              </a:rPr>
              <a:t>Step6. 疾病欄位編碼</a:t>
            </a:r>
          </a:p>
        </p:txBody>
      </p:sp>
      <p:sp>
        <p:nvSpPr>
          <p:cNvPr name="TextBox 10" id="10"/>
          <p:cNvSpPr txBox="true"/>
          <p:nvPr/>
        </p:nvSpPr>
        <p:spPr>
          <a:xfrm rot="0">
            <a:off x="2050922" y="8899018"/>
            <a:ext cx="5548315" cy="900683"/>
          </a:xfrm>
          <a:prstGeom prst="rect">
            <a:avLst/>
          </a:prstGeom>
        </p:spPr>
        <p:txBody>
          <a:bodyPr anchor="t" rtlCol="false" tIns="0" lIns="0" bIns="0" rIns="0">
            <a:spAutoFit/>
          </a:bodyPr>
          <a:lstStyle/>
          <a:p>
            <a:pPr algn="l">
              <a:lnSpc>
                <a:spcPts val="6437"/>
              </a:lnSpc>
            </a:pPr>
            <a:r>
              <a:rPr lang="en-US" sz="7399" spc="-288">
                <a:solidFill>
                  <a:srgbClr val="FFFFFF"/>
                </a:solidFill>
                <a:latin typeface="芫荽"/>
                <a:ea typeface="芫荽"/>
                <a:cs typeface="芫荽"/>
                <a:sym typeface="芫荽"/>
              </a:rPr>
              <a:t>資料前處理</a:t>
            </a:r>
          </a:p>
        </p:txBody>
      </p:sp>
      <p:sp>
        <p:nvSpPr>
          <p:cNvPr name="TextBox 11" id="11"/>
          <p:cNvSpPr txBox="true"/>
          <p:nvPr/>
        </p:nvSpPr>
        <p:spPr>
          <a:xfrm rot="0">
            <a:off x="1234290" y="6118418"/>
            <a:ext cx="5491639" cy="568552"/>
          </a:xfrm>
          <a:prstGeom prst="rect">
            <a:avLst/>
          </a:prstGeom>
        </p:spPr>
        <p:txBody>
          <a:bodyPr anchor="t" rtlCol="false" tIns="0" lIns="0" bIns="0" rIns="0">
            <a:spAutoFit/>
          </a:bodyPr>
          <a:lstStyle/>
          <a:p>
            <a:pPr algn="l">
              <a:lnSpc>
                <a:spcPts val="4538"/>
              </a:lnSpc>
              <a:spcBef>
                <a:spcPct val="0"/>
              </a:spcBef>
            </a:pPr>
            <a:r>
              <a:rPr lang="en-US" sz="3242" spc="-223">
                <a:solidFill>
                  <a:srgbClr val="FFFFFF"/>
                </a:solidFill>
                <a:latin typeface="芫荽"/>
                <a:ea typeface="芫荽"/>
                <a:cs typeface="芫荽"/>
                <a:sym typeface="芫荽"/>
              </a:rPr>
              <a:t>將年齡</a:t>
            </a:r>
            <a:r>
              <a:rPr lang="en-US" sz="3242" spc="-223">
                <a:solidFill>
                  <a:srgbClr val="FFFFFF"/>
                </a:solidFill>
                <a:latin typeface="芫荽"/>
                <a:ea typeface="芫荽"/>
                <a:cs typeface="芫荽"/>
                <a:sym typeface="芫荽"/>
              </a:rPr>
              <a:t>轉換為 Z-score</a:t>
            </a:r>
          </a:p>
        </p:txBody>
      </p:sp>
      <p:sp>
        <p:nvSpPr>
          <p:cNvPr name="TextBox 12" id="12"/>
          <p:cNvSpPr txBox="true"/>
          <p:nvPr/>
        </p:nvSpPr>
        <p:spPr>
          <a:xfrm rot="0">
            <a:off x="1234290" y="5148137"/>
            <a:ext cx="3796380" cy="655955"/>
          </a:xfrm>
          <a:prstGeom prst="rect">
            <a:avLst/>
          </a:prstGeom>
        </p:spPr>
        <p:txBody>
          <a:bodyPr anchor="t" rtlCol="false" tIns="0" lIns="0" bIns="0" rIns="0">
            <a:spAutoFit/>
          </a:bodyPr>
          <a:lstStyle/>
          <a:p>
            <a:pPr algn="l">
              <a:lnSpc>
                <a:spcPts val="5319"/>
              </a:lnSpc>
            </a:pPr>
            <a:r>
              <a:rPr lang="en-US" sz="3799" spc="-262">
                <a:solidFill>
                  <a:srgbClr val="FFFFFF"/>
                </a:solidFill>
                <a:latin typeface="芫荽"/>
                <a:ea typeface="芫荽"/>
                <a:cs typeface="芫荽"/>
                <a:sym typeface="芫荽"/>
              </a:rPr>
              <a:t>Step7. 年齡標準化 </a:t>
            </a:r>
          </a:p>
        </p:txBody>
      </p:sp>
      <p:sp>
        <p:nvSpPr>
          <p:cNvPr name="TextBox 13" id="13"/>
          <p:cNvSpPr txBox="true"/>
          <p:nvPr/>
        </p:nvSpPr>
        <p:spPr>
          <a:xfrm rot="0">
            <a:off x="17259300" y="9220200"/>
            <a:ext cx="152400" cy="190500"/>
          </a:xfrm>
          <a:prstGeom prst="rect">
            <a:avLst/>
          </a:prstGeom>
        </p:spPr>
        <p:txBody>
          <a:bodyPr anchor="t" rtlCol="false" tIns="0" lIns="0" bIns="0" rIns="0" wrap="none">
            <a:spAutoFit/>
          </a:bodyPr>
          <a:lstStyle/>
          <a:p>
            <a:pPr algn="ctr">
              <a:lnSpc>
                <a:spcPts val="2800"/>
              </a:lnSpc>
              <a:spcBef>
                <a:spcPct val="0"/>
              </a:spcBef>
            </a:pPr>
            <a:r>
              <a:rPr lang="en-US" sz="2000">
                <a:solidFill>
                  <a:srgbClr val="FFFFFF"/>
                </a:solidFill>
                <a:latin typeface="Noto Sans T Chinese"/>
                <a:ea typeface="Noto Sans T Chinese"/>
                <a:cs typeface="Noto Sans T Chinese"/>
                <a:sym typeface="Noto Sans T Chinese"/>
              </a:rPr>
              <a:t>13</a:t>
            </a:r>
          </a:p>
        </p:txBody>
      </p:sp>
      <p:sp>
        <p:nvSpPr>
          <p:cNvPr name="TextBox 14" id="14"/>
          <p:cNvSpPr txBox="true"/>
          <p:nvPr/>
        </p:nvSpPr>
        <p:spPr>
          <a:xfrm rot="0">
            <a:off x="741879" y="637413"/>
            <a:ext cx="16838159" cy="391287"/>
          </a:xfrm>
          <a:prstGeom prst="rect">
            <a:avLst/>
          </a:prstGeom>
        </p:spPr>
        <p:txBody>
          <a:bodyPr anchor="t" rtlCol="false" tIns="0" lIns="0" bIns="0" rIns="0">
            <a:spAutoFit/>
          </a:bodyPr>
          <a:lstStyle/>
          <a:p>
            <a:pPr algn="r" marL="0" indent="0" lvl="0">
              <a:lnSpc>
                <a:spcPts val="2784"/>
              </a:lnSpc>
              <a:spcBef>
                <a:spcPct val="0"/>
              </a:spcBef>
            </a:pPr>
            <a:r>
              <a:rPr lang="en-US" sz="3200" spc="-220" strike="noStrike" u="none">
                <a:solidFill>
                  <a:srgbClr val="FFFFFF"/>
                </a:solidFill>
                <a:latin typeface="芫荽"/>
                <a:ea typeface="芫荽"/>
                <a:cs typeface="芫荽"/>
                <a:sym typeface="芫荽"/>
              </a:rPr>
              <a:t>112029022黃少虹</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EFEFE"/>
        </a:solidFill>
      </p:bgPr>
    </p:bg>
    <p:spTree>
      <p:nvGrpSpPr>
        <p:cNvPr id="1" name=""/>
        <p:cNvGrpSpPr/>
        <p:nvPr/>
      </p:nvGrpSpPr>
      <p:grpSpPr>
        <a:xfrm>
          <a:off x="0" y="0"/>
          <a:ext cx="0" cy="0"/>
          <a:chOff x="0" y="0"/>
          <a:chExt cx="0" cy="0"/>
        </a:xfrm>
      </p:grpSpPr>
      <p:sp>
        <p:nvSpPr>
          <p:cNvPr name="Freeform 2" id="2" descr="Macro Close-Up of Blue-Green Human Eye with Detail"/>
          <p:cNvSpPr/>
          <p:nvPr/>
        </p:nvSpPr>
        <p:spPr>
          <a:xfrm flipH="false" flipV="false" rot="0">
            <a:off x="0" y="36758"/>
            <a:ext cx="18244768" cy="10250242"/>
          </a:xfrm>
          <a:custGeom>
            <a:avLst/>
            <a:gdLst/>
            <a:ahLst/>
            <a:cxnLst/>
            <a:rect r="r" b="b" t="t" l="l"/>
            <a:pathLst>
              <a:path h="10250242" w="18244768">
                <a:moveTo>
                  <a:pt x="0" y="0"/>
                </a:moveTo>
                <a:lnTo>
                  <a:pt x="18244768" y="0"/>
                </a:lnTo>
                <a:lnTo>
                  <a:pt x="18244768" y="10250242"/>
                </a:lnTo>
                <a:lnTo>
                  <a:pt x="0" y="10250242"/>
                </a:lnTo>
                <a:lnTo>
                  <a:pt x="0" y="0"/>
                </a:lnTo>
                <a:close/>
              </a:path>
            </a:pathLst>
          </a:custGeom>
          <a:blipFill>
            <a:blip r:embed="rId2">
              <a:alphaModFix amt="69000"/>
            </a:blip>
            <a:stretch>
              <a:fillRect l="0" t="0" r="0" b="0"/>
            </a:stretch>
          </a:blipFill>
        </p:spPr>
      </p:sp>
      <p:grpSp>
        <p:nvGrpSpPr>
          <p:cNvPr name="Group 3" id="3"/>
          <p:cNvGrpSpPr/>
          <p:nvPr/>
        </p:nvGrpSpPr>
        <p:grpSpPr>
          <a:xfrm rot="0">
            <a:off x="-4797382" y="-2405516"/>
            <a:ext cx="28285649" cy="16419218"/>
            <a:chOff x="0" y="0"/>
            <a:chExt cx="1400223" cy="812800"/>
          </a:xfrm>
        </p:grpSpPr>
        <p:sp>
          <p:nvSpPr>
            <p:cNvPr name="Freeform 4" id="4"/>
            <p:cNvSpPr/>
            <p:nvPr/>
          </p:nvSpPr>
          <p:spPr>
            <a:xfrm flipH="false" flipV="false" rot="0">
              <a:off x="0" y="0"/>
              <a:ext cx="1400224" cy="812800"/>
            </a:xfrm>
            <a:custGeom>
              <a:avLst/>
              <a:gdLst/>
              <a:ahLst/>
              <a:cxnLst/>
              <a:rect r="r" b="b" t="t" l="l"/>
              <a:pathLst>
                <a:path h="812800" w="1400224">
                  <a:moveTo>
                    <a:pt x="700112" y="0"/>
                  </a:moveTo>
                  <a:cubicBezTo>
                    <a:pt x="313451" y="0"/>
                    <a:pt x="0" y="181951"/>
                    <a:pt x="0" y="406400"/>
                  </a:cubicBezTo>
                  <a:cubicBezTo>
                    <a:pt x="0" y="630849"/>
                    <a:pt x="313451" y="812800"/>
                    <a:pt x="700112" y="812800"/>
                  </a:cubicBezTo>
                  <a:cubicBezTo>
                    <a:pt x="1086773" y="812800"/>
                    <a:pt x="1400224" y="630849"/>
                    <a:pt x="1400224" y="406400"/>
                  </a:cubicBezTo>
                  <a:cubicBezTo>
                    <a:pt x="1400224" y="181951"/>
                    <a:pt x="1086773" y="0"/>
                    <a:pt x="700112" y="0"/>
                  </a:cubicBezTo>
                  <a:close/>
                </a:path>
              </a:pathLst>
            </a:custGeom>
            <a:solidFill>
              <a:srgbClr val="2E2E2E">
                <a:alpha val="72941"/>
              </a:srgbClr>
            </a:solidFill>
          </p:spPr>
        </p:sp>
        <p:sp>
          <p:nvSpPr>
            <p:cNvPr name="TextBox 5" id="5"/>
            <p:cNvSpPr txBox="true"/>
            <p:nvPr/>
          </p:nvSpPr>
          <p:spPr>
            <a:xfrm>
              <a:off x="131271" y="19050"/>
              <a:ext cx="1137682" cy="717550"/>
            </a:xfrm>
            <a:prstGeom prst="rect">
              <a:avLst/>
            </a:prstGeom>
          </p:spPr>
          <p:txBody>
            <a:bodyPr anchor="ctr" rtlCol="false" tIns="50800" lIns="50800" bIns="50800" rIns="50800"/>
            <a:lstStyle/>
            <a:p>
              <a:pPr algn="ctr">
                <a:lnSpc>
                  <a:spcPts val="3639"/>
                </a:lnSpc>
              </a:pPr>
            </a:p>
          </p:txBody>
        </p:sp>
      </p:grpSp>
      <p:sp>
        <p:nvSpPr>
          <p:cNvPr name="AutoShape 6" id="6"/>
          <p:cNvSpPr/>
          <p:nvPr/>
        </p:nvSpPr>
        <p:spPr>
          <a:xfrm>
            <a:off x="558238" y="9290910"/>
            <a:ext cx="915527" cy="0"/>
          </a:xfrm>
          <a:prstGeom prst="line">
            <a:avLst/>
          </a:prstGeom>
          <a:ln cap="rnd" w="180975">
            <a:solidFill>
              <a:srgbClr val="FFFFFF"/>
            </a:solidFill>
            <a:prstDash val="solid"/>
            <a:headEnd type="none" len="sm" w="sm"/>
            <a:tailEnd type="none" len="sm" w="sm"/>
          </a:ln>
        </p:spPr>
      </p:sp>
      <p:sp>
        <p:nvSpPr>
          <p:cNvPr name="Freeform 7" id="7"/>
          <p:cNvSpPr/>
          <p:nvPr/>
        </p:nvSpPr>
        <p:spPr>
          <a:xfrm flipH="false" flipV="false" rot="0">
            <a:off x="8390895" y="1410439"/>
            <a:ext cx="7694414" cy="5951991"/>
          </a:xfrm>
          <a:custGeom>
            <a:avLst/>
            <a:gdLst/>
            <a:ahLst/>
            <a:cxnLst/>
            <a:rect r="r" b="b" t="t" l="l"/>
            <a:pathLst>
              <a:path h="5951991" w="7694414">
                <a:moveTo>
                  <a:pt x="0" y="0"/>
                </a:moveTo>
                <a:lnTo>
                  <a:pt x="7694414" y="0"/>
                </a:lnTo>
                <a:lnTo>
                  <a:pt x="7694414" y="5951992"/>
                </a:lnTo>
                <a:lnTo>
                  <a:pt x="0" y="5951992"/>
                </a:lnTo>
                <a:lnTo>
                  <a:pt x="0" y="0"/>
                </a:lnTo>
                <a:close/>
              </a:path>
            </a:pathLst>
          </a:custGeom>
          <a:blipFill>
            <a:blip r:embed="rId3"/>
            <a:stretch>
              <a:fillRect l="0" t="0" r="0" b="0"/>
            </a:stretch>
          </a:blipFill>
        </p:spPr>
      </p:sp>
      <p:sp>
        <p:nvSpPr>
          <p:cNvPr name="TextBox 8" id="8"/>
          <p:cNvSpPr txBox="true"/>
          <p:nvPr/>
        </p:nvSpPr>
        <p:spPr>
          <a:xfrm rot="0">
            <a:off x="-1404253" y="3514347"/>
            <a:ext cx="9795148" cy="1322705"/>
          </a:xfrm>
          <a:prstGeom prst="rect">
            <a:avLst/>
          </a:prstGeom>
        </p:spPr>
        <p:txBody>
          <a:bodyPr anchor="t" rtlCol="false" tIns="0" lIns="0" bIns="0" rIns="0">
            <a:spAutoFit/>
          </a:bodyPr>
          <a:lstStyle/>
          <a:p>
            <a:pPr algn="ctr">
              <a:lnSpc>
                <a:spcPts val="5320"/>
              </a:lnSpc>
            </a:pPr>
            <a:r>
              <a:rPr lang="en-US" sz="3800" spc="-262">
                <a:solidFill>
                  <a:srgbClr val="FFFFFF"/>
                </a:solidFill>
                <a:latin typeface="芫荽"/>
                <a:ea typeface="芫荽"/>
                <a:cs typeface="芫荽"/>
                <a:sym typeface="芫荽"/>
              </a:rPr>
              <a:t>Step8. 依年齡劃分兩組</a:t>
            </a:r>
          </a:p>
          <a:p>
            <a:pPr algn="ctr">
              <a:lnSpc>
                <a:spcPts val="5320"/>
              </a:lnSpc>
            </a:pPr>
            <a:r>
              <a:rPr lang="en-US" sz="3800" spc="-262">
                <a:solidFill>
                  <a:srgbClr val="FFFFFF"/>
                </a:solidFill>
                <a:latin typeface="芫荽"/>
                <a:ea typeface="芫荽"/>
                <a:cs typeface="芫荽"/>
                <a:sym typeface="芫荽"/>
              </a:rPr>
              <a:t>         </a:t>
            </a:r>
            <a:r>
              <a:rPr lang="en-US" sz="3800" spc="-262">
                <a:solidFill>
                  <a:srgbClr val="FFFFFF"/>
                </a:solidFill>
                <a:latin typeface="芫荽"/>
                <a:ea typeface="芫荽"/>
                <a:cs typeface="芫荽"/>
                <a:sym typeface="芫荽"/>
              </a:rPr>
              <a:t>（Adult成人 / Elderly老年)</a:t>
            </a:r>
          </a:p>
        </p:txBody>
      </p:sp>
      <p:sp>
        <p:nvSpPr>
          <p:cNvPr name="TextBox 9" id="9"/>
          <p:cNvSpPr txBox="true"/>
          <p:nvPr/>
        </p:nvSpPr>
        <p:spPr>
          <a:xfrm rot="0">
            <a:off x="2050922" y="8899018"/>
            <a:ext cx="5548315" cy="900683"/>
          </a:xfrm>
          <a:prstGeom prst="rect">
            <a:avLst/>
          </a:prstGeom>
        </p:spPr>
        <p:txBody>
          <a:bodyPr anchor="t" rtlCol="false" tIns="0" lIns="0" bIns="0" rIns="0">
            <a:spAutoFit/>
          </a:bodyPr>
          <a:lstStyle/>
          <a:p>
            <a:pPr algn="l">
              <a:lnSpc>
                <a:spcPts val="6437"/>
              </a:lnSpc>
            </a:pPr>
            <a:r>
              <a:rPr lang="en-US" sz="7399" spc="-288">
                <a:solidFill>
                  <a:srgbClr val="FFFFFF"/>
                </a:solidFill>
                <a:latin typeface="芫荽"/>
                <a:ea typeface="芫荽"/>
                <a:cs typeface="芫荽"/>
                <a:sym typeface="芫荽"/>
              </a:rPr>
              <a:t>資料前處理</a:t>
            </a:r>
          </a:p>
        </p:txBody>
      </p:sp>
      <p:sp>
        <p:nvSpPr>
          <p:cNvPr name="TextBox 10" id="10"/>
          <p:cNvSpPr txBox="true"/>
          <p:nvPr/>
        </p:nvSpPr>
        <p:spPr>
          <a:xfrm rot="0">
            <a:off x="724920" y="637413"/>
            <a:ext cx="16838159" cy="391287"/>
          </a:xfrm>
          <a:prstGeom prst="rect">
            <a:avLst/>
          </a:prstGeom>
        </p:spPr>
        <p:txBody>
          <a:bodyPr anchor="t" rtlCol="false" tIns="0" lIns="0" bIns="0" rIns="0">
            <a:spAutoFit/>
          </a:bodyPr>
          <a:lstStyle/>
          <a:p>
            <a:pPr algn="r" marL="0" indent="0" lvl="0">
              <a:lnSpc>
                <a:spcPts val="2784"/>
              </a:lnSpc>
              <a:spcBef>
                <a:spcPct val="0"/>
              </a:spcBef>
            </a:pPr>
            <a:r>
              <a:rPr lang="en-US" sz="3200" spc="-220" strike="noStrike" u="none">
                <a:solidFill>
                  <a:srgbClr val="FFFFFF"/>
                </a:solidFill>
                <a:latin typeface="芫荽"/>
                <a:ea typeface="芫荽"/>
                <a:cs typeface="芫荽"/>
                <a:sym typeface="芫荽"/>
              </a:rPr>
              <a:t>112029004周珮珊</a:t>
            </a:r>
          </a:p>
        </p:txBody>
      </p:sp>
      <p:sp>
        <p:nvSpPr>
          <p:cNvPr name="TextBox 11" id="11"/>
          <p:cNvSpPr txBox="true"/>
          <p:nvPr/>
        </p:nvSpPr>
        <p:spPr>
          <a:xfrm rot="0">
            <a:off x="17259300" y="9220200"/>
            <a:ext cx="152400" cy="190500"/>
          </a:xfrm>
          <a:prstGeom prst="rect">
            <a:avLst/>
          </a:prstGeom>
        </p:spPr>
        <p:txBody>
          <a:bodyPr anchor="t" rtlCol="false" tIns="0" lIns="0" bIns="0" rIns="0" wrap="none">
            <a:spAutoFit/>
          </a:bodyPr>
          <a:lstStyle/>
          <a:p>
            <a:pPr algn="ctr">
              <a:lnSpc>
                <a:spcPts val="2800"/>
              </a:lnSpc>
              <a:spcBef>
                <a:spcPct val="0"/>
              </a:spcBef>
            </a:pPr>
            <a:r>
              <a:rPr lang="en-US" sz="2000">
                <a:solidFill>
                  <a:srgbClr val="FFFFFF"/>
                </a:solidFill>
                <a:latin typeface="Noto Sans T Chinese"/>
                <a:ea typeface="Noto Sans T Chinese"/>
                <a:cs typeface="Noto Sans T Chinese"/>
                <a:sym typeface="Noto Sans T Chinese"/>
              </a:rPr>
              <a:t>14</a:t>
            </a:r>
          </a:p>
        </p:txBody>
      </p:sp>
      <p:sp>
        <p:nvSpPr>
          <p:cNvPr name="TextBox 12" id="12"/>
          <p:cNvSpPr txBox="true"/>
          <p:nvPr/>
        </p:nvSpPr>
        <p:spPr>
          <a:xfrm rot="0">
            <a:off x="1473765" y="5718368"/>
            <a:ext cx="7601058" cy="2656205"/>
          </a:xfrm>
          <a:prstGeom prst="rect">
            <a:avLst/>
          </a:prstGeom>
        </p:spPr>
        <p:txBody>
          <a:bodyPr anchor="t" rtlCol="false" tIns="0" lIns="0" bIns="0" rIns="0">
            <a:spAutoFit/>
          </a:bodyPr>
          <a:lstStyle/>
          <a:p>
            <a:pPr algn="l" marL="820419" indent="-410209" lvl="1">
              <a:lnSpc>
                <a:spcPts val="5319"/>
              </a:lnSpc>
              <a:buFont typeface="Arial"/>
              <a:buChar char="•"/>
            </a:pPr>
            <a:r>
              <a:rPr lang="en-US" sz="3799" spc="-262">
                <a:solidFill>
                  <a:srgbClr val="FFFFFF"/>
                </a:solidFill>
                <a:latin typeface="芫荽"/>
                <a:ea typeface="芫荽"/>
                <a:cs typeface="芫荽"/>
                <a:sym typeface="芫荽"/>
              </a:rPr>
              <a:t>依年齡分組</a:t>
            </a:r>
          </a:p>
          <a:p>
            <a:pPr algn="l">
              <a:lnSpc>
                <a:spcPts val="5319"/>
              </a:lnSpc>
            </a:pPr>
            <a:r>
              <a:rPr lang="en-US" sz="3799" spc="-262">
                <a:solidFill>
                  <a:srgbClr val="FFFFFF"/>
                </a:solidFill>
                <a:latin typeface="芫荽"/>
                <a:ea typeface="芫荽"/>
                <a:cs typeface="芫荽"/>
                <a:sym typeface="芫荽"/>
              </a:rPr>
              <a:t> "</a:t>
            </a:r>
            <a:r>
              <a:rPr lang="en-US" sz="3799" spc="-262">
                <a:solidFill>
                  <a:srgbClr val="FFFFFF"/>
                </a:solidFill>
                <a:latin typeface="芫荽"/>
                <a:ea typeface="芫荽"/>
                <a:cs typeface="芫荽"/>
                <a:sym typeface="芫荽"/>
              </a:rPr>
              <a:t>Adult (15-64)" 有 1603 筆</a:t>
            </a:r>
          </a:p>
          <a:p>
            <a:pPr algn="l">
              <a:lnSpc>
                <a:spcPts val="5319"/>
              </a:lnSpc>
            </a:pPr>
            <a:r>
              <a:rPr lang="en-US" sz="3799" spc="-262">
                <a:solidFill>
                  <a:srgbClr val="FFFFFF"/>
                </a:solidFill>
                <a:latin typeface="芫荽"/>
                <a:ea typeface="芫荽"/>
                <a:cs typeface="芫荽"/>
                <a:sym typeface="芫荽"/>
              </a:rPr>
              <a:t> "Elderly (65+)" 有 740 筆 </a:t>
            </a:r>
          </a:p>
          <a:p>
            <a:pPr algn="l">
              <a:lnSpc>
                <a:spcPts val="5319"/>
              </a:lnSpc>
            </a:pPr>
          </a:p>
        </p:txBody>
      </p:sp>
      <p:sp>
        <p:nvSpPr>
          <p:cNvPr name="Freeform 13" id="13"/>
          <p:cNvSpPr/>
          <p:nvPr/>
        </p:nvSpPr>
        <p:spPr>
          <a:xfrm flipH="false" flipV="false" rot="0">
            <a:off x="8390895" y="7744170"/>
            <a:ext cx="5545909" cy="1871545"/>
          </a:xfrm>
          <a:custGeom>
            <a:avLst/>
            <a:gdLst/>
            <a:ahLst/>
            <a:cxnLst/>
            <a:rect r="r" b="b" t="t" l="l"/>
            <a:pathLst>
              <a:path h="1871545" w="5545909">
                <a:moveTo>
                  <a:pt x="0" y="0"/>
                </a:moveTo>
                <a:lnTo>
                  <a:pt x="5545909" y="0"/>
                </a:lnTo>
                <a:lnTo>
                  <a:pt x="5545909" y="1871545"/>
                </a:lnTo>
                <a:lnTo>
                  <a:pt x="0" y="1871545"/>
                </a:lnTo>
                <a:lnTo>
                  <a:pt x="0" y="0"/>
                </a:lnTo>
                <a:close/>
              </a:path>
            </a:pathLst>
          </a:custGeom>
          <a:blipFill>
            <a:blip r:embed="rId4"/>
            <a:stretch>
              <a:fillRect l="0" t="-99823" r="-81639" b="0"/>
            </a:stretch>
          </a:blipFill>
        </p:spPr>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EFEFE"/>
        </a:solidFill>
      </p:bgPr>
    </p:bg>
    <p:spTree>
      <p:nvGrpSpPr>
        <p:cNvPr id="1" name=""/>
        <p:cNvGrpSpPr/>
        <p:nvPr/>
      </p:nvGrpSpPr>
      <p:grpSpPr>
        <a:xfrm>
          <a:off x="0" y="0"/>
          <a:ext cx="0" cy="0"/>
          <a:chOff x="0" y="0"/>
          <a:chExt cx="0" cy="0"/>
        </a:xfrm>
      </p:grpSpPr>
      <p:sp>
        <p:nvSpPr>
          <p:cNvPr name="Freeform 2" id="2"/>
          <p:cNvSpPr/>
          <p:nvPr/>
        </p:nvSpPr>
        <p:spPr>
          <a:xfrm flipH="false" flipV="false" rot="0">
            <a:off x="0" y="36758"/>
            <a:ext cx="18244768" cy="10250242"/>
          </a:xfrm>
          <a:custGeom>
            <a:avLst/>
            <a:gdLst/>
            <a:ahLst/>
            <a:cxnLst/>
            <a:rect r="r" b="b" t="t" l="l"/>
            <a:pathLst>
              <a:path h="10250242" w="18244768">
                <a:moveTo>
                  <a:pt x="0" y="0"/>
                </a:moveTo>
                <a:lnTo>
                  <a:pt x="18244768" y="0"/>
                </a:lnTo>
                <a:lnTo>
                  <a:pt x="18244768" y="10250242"/>
                </a:lnTo>
                <a:lnTo>
                  <a:pt x="0" y="10250242"/>
                </a:lnTo>
                <a:lnTo>
                  <a:pt x="0" y="0"/>
                </a:lnTo>
                <a:close/>
              </a:path>
            </a:pathLst>
          </a:custGeom>
          <a:blipFill>
            <a:blip r:embed="rId2">
              <a:alphaModFix amt="69000"/>
            </a:blip>
            <a:stretch>
              <a:fillRect l="0" t="0" r="0" b="0"/>
            </a:stretch>
          </a:blipFill>
        </p:spPr>
      </p:sp>
      <p:grpSp>
        <p:nvGrpSpPr>
          <p:cNvPr name="Group 3" id="3"/>
          <p:cNvGrpSpPr/>
          <p:nvPr/>
        </p:nvGrpSpPr>
        <p:grpSpPr>
          <a:xfrm rot="0">
            <a:off x="-5336475" y="-3970129"/>
            <a:ext cx="28285649" cy="16419218"/>
            <a:chOff x="0" y="0"/>
            <a:chExt cx="1400223" cy="812800"/>
          </a:xfrm>
        </p:grpSpPr>
        <p:sp>
          <p:nvSpPr>
            <p:cNvPr name="Freeform 4" id="4"/>
            <p:cNvSpPr/>
            <p:nvPr/>
          </p:nvSpPr>
          <p:spPr>
            <a:xfrm flipH="false" flipV="false" rot="0">
              <a:off x="0" y="0"/>
              <a:ext cx="1400224" cy="812800"/>
            </a:xfrm>
            <a:custGeom>
              <a:avLst/>
              <a:gdLst/>
              <a:ahLst/>
              <a:cxnLst/>
              <a:rect r="r" b="b" t="t" l="l"/>
              <a:pathLst>
                <a:path h="812800" w="1400224">
                  <a:moveTo>
                    <a:pt x="700112" y="0"/>
                  </a:moveTo>
                  <a:cubicBezTo>
                    <a:pt x="313451" y="0"/>
                    <a:pt x="0" y="181951"/>
                    <a:pt x="0" y="406400"/>
                  </a:cubicBezTo>
                  <a:cubicBezTo>
                    <a:pt x="0" y="630849"/>
                    <a:pt x="313451" y="812800"/>
                    <a:pt x="700112" y="812800"/>
                  </a:cubicBezTo>
                  <a:cubicBezTo>
                    <a:pt x="1086773" y="812800"/>
                    <a:pt x="1400224" y="630849"/>
                    <a:pt x="1400224" y="406400"/>
                  </a:cubicBezTo>
                  <a:cubicBezTo>
                    <a:pt x="1400224" y="181951"/>
                    <a:pt x="1086773" y="0"/>
                    <a:pt x="700112" y="0"/>
                  </a:cubicBezTo>
                  <a:close/>
                </a:path>
              </a:pathLst>
            </a:custGeom>
            <a:solidFill>
              <a:srgbClr val="2E2E2E">
                <a:alpha val="72941"/>
              </a:srgbClr>
            </a:solidFill>
          </p:spPr>
        </p:sp>
        <p:sp>
          <p:nvSpPr>
            <p:cNvPr name="TextBox 5" id="5"/>
            <p:cNvSpPr txBox="true"/>
            <p:nvPr/>
          </p:nvSpPr>
          <p:spPr>
            <a:xfrm>
              <a:off x="131271" y="19050"/>
              <a:ext cx="1137682" cy="717550"/>
            </a:xfrm>
            <a:prstGeom prst="rect">
              <a:avLst/>
            </a:prstGeom>
          </p:spPr>
          <p:txBody>
            <a:bodyPr anchor="ctr" rtlCol="false" tIns="50800" lIns="50800" bIns="50800" rIns="50800"/>
            <a:lstStyle/>
            <a:p>
              <a:pPr algn="ctr">
                <a:lnSpc>
                  <a:spcPts val="3639"/>
                </a:lnSpc>
              </a:pPr>
            </a:p>
          </p:txBody>
        </p:sp>
      </p:grpSp>
      <p:sp>
        <p:nvSpPr>
          <p:cNvPr name="Freeform 6" id="6"/>
          <p:cNvSpPr/>
          <p:nvPr/>
        </p:nvSpPr>
        <p:spPr>
          <a:xfrm flipH="false" flipV="false" rot="0">
            <a:off x="2283703" y="3253015"/>
            <a:ext cx="11627613" cy="3671726"/>
          </a:xfrm>
          <a:custGeom>
            <a:avLst/>
            <a:gdLst/>
            <a:ahLst/>
            <a:cxnLst/>
            <a:rect r="r" b="b" t="t" l="l"/>
            <a:pathLst>
              <a:path h="3671726" w="11627613">
                <a:moveTo>
                  <a:pt x="0" y="0"/>
                </a:moveTo>
                <a:lnTo>
                  <a:pt x="11627614" y="0"/>
                </a:lnTo>
                <a:lnTo>
                  <a:pt x="11627614" y="3671727"/>
                </a:lnTo>
                <a:lnTo>
                  <a:pt x="0" y="3671727"/>
                </a:lnTo>
                <a:lnTo>
                  <a:pt x="0" y="0"/>
                </a:lnTo>
                <a:close/>
              </a:path>
            </a:pathLst>
          </a:custGeom>
          <a:blipFill>
            <a:blip r:embed="rId3"/>
            <a:stretch>
              <a:fillRect l="0" t="0" r="0" b="-244759"/>
            </a:stretch>
          </a:blipFill>
        </p:spPr>
      </p:sp>
      <p:sp>
        <p:nvSpPr>
          <p:cNvPr name="TextBox 7" id="7"/>
          <p:cNvSpPr txBox="true"/>
          <p:nvPr/>
        </p:nvSpPr>
        <p:spPr>
          <a:xfrm rot="0">
            <a:off x="847728" y="641984"/>
            <a:ext cx="6181732" cy="873252"/>
          </a:xfrm>
          <a:prstGeom prst="rect">
            <a:avLst/>
          </a:prstGeom>
        </p:spPr>
        <p:txBody>
          <a:bodyPr anchor="t" rtlCol="false" tIns="0" lIns="0" bIns="0" rIns="0">
            <a:spAutoFit/>
          </a:bodyPr>
          <a:lstStyle/>
          <a:p>
            <a:pPr algn="l">
              <a:lnSpc>
                <a:spcPts val="6264"/>
              </a:lnSpc>
            </a:pPr>
            <a:r>
              <a:rPr lang="en-US" sz="7200" spc="-496">
                <a:solidFill>
                  <a:srgbClr val="FFFFFF"/>
                </a:solidFill>
                <a:latin typeface="芫荽"/>
                <a:ea typeface="芫荽"/>
                <a:cs typeface="芫荽"/>
                <a:sym typeface="芫荽"/>
              </a:rPr>
              <a:t>資料描述</a:t>
            </a:r>
          </a:p>
        </p:txBody>
      </p:sp>
      <p:sp>
        <p:nvSpPr>
          <p:cNvPr name="TextBox 8" id="8"/>
          <p:cNvSpPr txBox="true"/>
          <p:nvPr/>
        </p:nvSpPr>
        <p:spPr>
          <a:xfrm rot="0">
            <a:off x="17259300" y="9220200"/>
            <a:ext cx="152400" cy="190500"/>
          </a:xfrm>
          <a:prstGeom prst="rect">
            <a:avLst/>
          </a:prstGeom>
        </p:spPr>
        <p:txBody>
          <a:bodyPr anchor="t" rtlCol="false" tIns="0" lIns="0" bIns="0" rIns="0" wrap="none">
            <a:spAutoFit/>
          </a:bodyPr>
          <a:lstStyle/>
          <a:p>
            <a:pPr algn="ctr">
              <a:lnSpc>
                <a:spcPts val="2800"/>
              </a:lnSpc>
              <a:spcBef>
                <a:spcPct val="0"/>
              </a:spcBef>
            </a:pPr>
            <a:r>
              <a:rPr lang="en-US" sz="2000">
                <a:solidFill>
                  <a:srgbClr val="FFFFFF"/>
                </a:solidFill>
                <a:latin typeface="Noto Sans T Chinese"/>
                <a:ea typeface="Noto Sans T Chinese"/>
                <a:cs typeface="Noto Sans T Chinese"/>
                <a:sym typeface="Noto Sans T Chinese"/>
              </a:rPr>
              <a:t>15</a:t>
            </a:r>
          </a:p>
        </p:txBody>
      </p:sp>
      <p:sp>
        <p:nvSpPr>
          <p:cNvPr name="TextBox 9" id="9"/>
          <p:cNvSpPr txBox="true"/>
          <p:nvPr/>
        </p:nvSpPr>
        <p:spPr>
          <a:xfrm rot="0">
            <a:off x="14352512" y="2438382"/>
            <a:ext cx="15367656" cy="2233397"/>
          </a:xfrm>
          <a:prstGeom prst="rect">
            <a:avLst/>
          </a:prstGeom>
        </p:spPr>
        <p:txBody>
          <a:bodyPr anchor="t" rtlCol="false" tIns="0" lIns="0" bIns="0" rIns="0">
            <a:spAutoFit/>
          </a:bodyPr>
          <a:lstStyle/>
          <a:p>
            <a:pPr algn="l" marL="690014" indent="-345007" lvl="1">
              <a:lnSpc>
                <a:spcPts val="4474"/>
              </a:lnSpc>
              <a:buFont typeface="Arial"/>
              <a:buChar char="•"/>
            </a:pPr>
            <a:r>
              <a:rPr lang="en-US" sz="3195" spc="-47">
                <a:solidFill>
                  <a:srgbClr val="FFFFFF"/>
                </a:solidFill>
                <a:latin typeface="芫荽"/>
                <a:ea typeface="芫荽"/>
                <a:cs typeface="芫荽"/>
                <a:sym typeface="芫荽"/>
              </a:rPr>
              <a:t>2343 Rows</a:t>
            </a:r>
          </a:p>
          <a:p>
            <a:pPr algn="l" marL="690014" indent="-345007" lvl="1">
              <a:lnSpc>
                <a:spcPts val="4474"/>
              </a:lnSpc>
              <a:buFont typeface="Arial"/>
              <a:buChar char="•"/>
            </a:pPr>
            <a:r>
              <a:rPr lang="en-US" sz="3195" spc="-47">
                <a:solidFill>
                  <a:srgbClr val="FFFFFF"/>
                </a:solidFill>
                <a:latin typeface="芫荽"/>
                <a:ea typeface="芫荽"/>
                <a:cs typeface="芫荽"/>
                <a:sym typeface="芫荽"/>
              </a:rPr>
              <a:t>11 </a:t>
            </a:r>
            <a:r>
              <a:rPr lang="en-US" sz="3195" spc="-47">
                <a:solidFill>
                  <a:srgbClr val="FFFFFF"/>
                </a:solidFill>
                <a:latin typeface="芫荽"/>
                <a:ea typeface="芫荽"/>
                <a:cs typeface="芫荽"/>
                <a:sym typeface="芫荽"/>
              </a:rPr>
              <a:t>columns</a:t>
            </a:r>
          </a:p>
          <a:p>
            <a:pPr algn="l">
              <a:lnSpc>
                <a:spcPts val="4474"/>
              </a:lnSpc>
            </a:pPr>
          </a:p>
          <a:p>
            <a:pPr algn="l">
              <a:lnSpc>
                <a:spcPts val="4474"/>
              </a:lnSpc>
              <a:spcBef>
                <a:spcPct val="0"/>
              </a:spcBef>
            </a:pPr>
          </a:p>
        </p:txBody>
      </p:sp>
      <p:sp>
        <p:nvSpPr>
          <p:cNvPr name="TextBox 10" id="10"/>
          <p:cNvSpPr txBox="true"/>
          <p:nvPr/>
        </p:nvSpPr>
        <p:spPr>
          <a:xfrm rot="0">
            <a:off x="724920" y="637413"/>
            <a:ext cx="16838159" cy="391287"/>
          </a:xfrm>
          <a:prstGeom prst="rect">
            <a:avLst/>
          </a:prstGeom>
        </p:spPr>
        <p:txBody>
          <a:bodyPr anchor="t" rtlCol="false" tIns="0" lIns="0" bIns="0" rIns="0">
            <a:spAutoFit/>
          </a:bodyPr>
          <a:lstStyle/>
          <a:p>
            <a:pPr algn="r" marL="0" indent="0" lvl="0">
              <a:lnSpc>
                <a:spcPts val="2784"/>
              </a:lnSpc>
              <a:spcBef>
                <a:spcPct val="0"/>
              </a:spcBef>
            </a:pPr>
            <a:r>
              <a:rPr lang="en-US" sz="3200" spc="-220" strike="noStrike" u="none">
                <a:solidFill>
                  <a:srgbClr val="FFFFFF"/>
                </a:solidFill>
                <a:latin typeface="芫荽"/>
                <a:ea typeface="芫荽"/>
                <a:cs typeface="芫荽"/>
                <a:sym typeface="芫荽"/>
              </a:rPr>
              <a:t>112029004周珮珊</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EFEFE"/>
        </a:solidFill>
      </p:bgPr>
    </p:bg>
    <p:spTree>
      <p:nvGrpSpPr>
        <p:cNvPr id="1" name=""/>
        <p:cNvGrpSpPr/>
        <p:nvPr/>
      </p:nvGrpSpPr>
      <p:grpSpPr>
        <a:xfrm>
          <a:off x="0" y="0"/>
          <a:ext cx="0" cy="0"/>
          <a:chOff x="0" y="0"/>
          <a:chExt cx="0" cy="0"/>
        </a:xfrm>
      </p:grpSpPr>
      <p:sp>
        <p:nvSpPr>
          <p:cNvPr name="Freeform 2" id="2" descr="Macro Close-Up of Blue-Green Human Eye with Detail"/>
          <p:cNvSpPr/>
          <p:nvPr/>
        </p:nvSpPr>
        <p:spPr>
          <a:xfrm flipH="false" flipV="false" rot="0">
            <a:off x="-12700" y="5334"/>
            <a:ext cx="18300700" cy="10281666"/>
          </a:xfrm>
          <a:custGeom>
            <a:avLst/>
            <a:gdLst/>
            <a:ahLst/>
            <a:cxnLst/>
            <a:rect r="r" b="b" t="t" l="l"/>
            <a:pathLst>
              <a:path h="10281666" w="18300700">
                <a:moveTo>
                  <a:pt x="0" y="0"/>
                </a:moveTo>
                <a:lnTo>
                  <a:pt x="18300700" y="0"/>
                </a:lnTo>
                <a:lnTo>
                  <a:pt x="18300700" y="10281666"/>
                </a:lnTo>
                <a:lnTo>
                  <a:pt x="0" y="10281666"/>
                </a:lnTo>
                <a:lnTo>
                  <a:pt x="0" y="0"/>
                </a:lnTo>
                <a:close/>
              </a:path>
            </a:pathLst>
          </a:custGeom>
          <a:blipFill>
            <a:blip r:embed="rId2">
              <a:alphaModFix amt="69000"/>
            </a:blip>
            <a:stretch>
              <a:fillRect l="0" t="0" r="0" b="0"/>
            </a:stretch>
          </a:blipFill>
        </p:spPr>
      </p:sp>
      <p:grpSp>
        <p:nvGrpSpPr>
          <p:cNvPr name="Group 3" id="3"/>
          <p:cNvGrpSpPr/>
          <p:nvPr/>
        </p:nvGrpSpPr>
        <p:grpSpPr>
          <a:xfrm rot="0">
            <a:off x="-4950049" y="-2399628"/>
            <a:ext cx="28285649" cy="16419218"/>
            <a:chOff x="0" y="0"/>
            <a:chExt cx="1400223" cy="812800"/>
          </a:xfrm>
        </p:grpSpPr>
        <p:sp>
          <p:nvSpPr>
            <p:cNvPr name="Freeform 4" id="4"/>
            <p:cNvSpPr/>
            <p:nvPr/>
          </p:nvSpPr>
          <p:spPr>
            <a:xfrm flipH="false" flipV="false" rot="0">
              <a:off x="0" y="0"/>
              <a:ext cx="1400224" cy="812800"/>
            </a:xfrm>
            <a:custGeom>
              <a:avLst/>
              <a:gdLst/>
              <a:ahLst/>
              <a:cxnLst/>
              <a:rect r="r" b="b" t="t" l="l"/>
              <a:pathLst>
                <a:path h="812800" w="1400224">
                  <a:moveTo>
                    <a:pt x="700112" y="0"/>
                  </a:moveTo>
                  <a:cubicBezTo>
                    <a:pt x="313451" y="0"/>
                    <a:pt x="0" y="181951"/>
                    <a:pt x="0" y="406400"/>
                  </a:cubicBezTo>
                  <a:cubicBezTo>
                    <a:pt x="0" y="630849"/>
                    <a:pt x="313451" y="812800"/>
                    <a:pt x="700112" y="812800"/>
                  </a:cubicBezTo>
                  <a:cubicBezTo>
                    <a:pt x="1086773" y="812800"/>
                    <a:pt x="1400224" y="630849"/>
                    <a:pt x="1400224" y="406400"/>
                  </a:cubicBezTo>
                  <a:cubicBezTo>
                    <a:pt x="1400224" y="181951"/>
                    <a:pt x="1086773" y="0"/>
                    <a:pt x="700112" y="0"/>
                  </a:cubicBezTo>
                  <a:close/>
                </a:path>
              </a:pathLst>
            </a:custGeom>
            <a:solidFill>
              <a:srgbClr val="2E2E2E">
                <a:alpha val="72941"/>
              </a:srgbClr>
            </a:solidFill>
          </p:spPr>
        </p:sp>
        <p:sp>
          <p:nvSpPr>
            <p:cNvPr name="TextBox 5" id="5"/>
            <p:cNvSpPr txBox="true"/>
            <p:nvPr/>
          </p:nvSpPr>
          <p:spPr>
            <a:xfrm>
              <a:off x="131271" y="19050"/>
              <a:ext cx="1137682" cy="717550"/>
            </a:xfrm>
            <a:prstGeom prst="rect">
              <a:avLst/>
            </a:prstGeom>
          </p:spPr>
          <p:txBody>
            <a:bodyPr anchor="ctr" rtlCol="false" tIns="50800" lIns="50800" bIns="50800" rIns="50800"/>
            <a:lstStyle/>
            <a:p>
              <a:pPr algn="ctr">
                <a:lnSpc>
                  <a:spcPts val="3639"/>
                </a:lnSpc>
              </a:pPr>
            </a:p>
          </p:txBody>
        </p:sp>
      </p:grpSp>
      <p:sp>
        <p:nvSpPr>
          <p:cNvPr name="AutoShape 6" id="6"/>
          <p:cNvSpPr/>
          <p:nvPr/>
        </p:nvSpPr>
        <p:spPr>
          <a:xfrm>
            <a:off x="1115676" y="2540962"/>
            <a:ext cx="915527" cy="0"/>
          </a:xfrm>
          <a:prstGeom prst="line">
            <a:avLst/>
          </a:prstGeom>
          <a:ln cap="rnd" w="180975">
            <a:solidFill>
              <a:srgbClr val="FEFEFE"/>
            </a:solidFill>
            <a:prstDash val="solid"/>
            <a:headEnd type="none" len="sm" w="sm"/>
            <a:tailEnd type="none" len="sm" w="sm"/>
          </a:ln>
        </p:spPr>
      </p:sp>
      <p:graphicFrame>
        <p:nvGraphicFramePr>
          <p:cNvPr name="Table 7" id="7"/>
          <p:cNvGraphicFramePr>
            <a:graphicFrameLocks noGrp="true"/>
          </p:cNvGraphicFramePr>
          <p:nvPr/>
        </p:nvGraphicFramePr>
        <p:xfrm>
          <a:off x="2328727" y="4366466"/>
          <a:ext cx="7182010" cy="2636482"/>
        </p:xfrm>
        <a:graphic>
          <a:graphicData uri="http://schemas.openxmlformats.org/drawingml/2006/table">
            <a:tbl>
              <a:tblPr/>
              <a:tblGrid>
                <a:gridCol w="4778747"/>
                <a:gridCol w="2403263"/>
              </a:tblGrid>
              <a:tr h="1362718">
                <a:tc gridSpan="2">
                  <a:txBody>
                    <a:bodyPr anchor="t" rtlCol="false"/>
                    <a:lstStyle/>
                    <a:p>
                      <a:pPr algn="ctr">
                        <a:lnSpc>
                          <a:spcPts val="3359"/>
                        </a:lnSpc>
                        <a:defRPr/>
                      </a:pPr>
                      <a:r>
                        <a:rPr lang="en-US" sz="2399">
                          <a:solidFill>
                            <a:srgbClr val="FFFFFF"/>
                          </a:solidFill>
                          <a:latin typeface="Noto Sans T Chinese"/>
                          <a:ea typeface="Noto Sans T Chinese"/>
                          <a:cs typeface="Noto Sans T Chinese"/>
                          <a:sym typeface="Noto Sans T Chinese"/>
                        </a:rPr>
                        <a:t>資料集100%</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hMerge="true">
                  <a:txBody>
                    <a:bodyPr anchor="t" rtlCol="false"/>
                    <a:lstStyle/>
                    <a:p>
                      <a:pPr algn="ctr">
                        <a:lnSpc>
                          <a:spcPts val="3359"/>
                        </a:lnSpc>
                        <a:defRPr/>
                      </a:pPr>
                      <a:r>
                        <a:rPr lang="en-US" sz="2399">
                          <a:solidFill>
                            <a:srgbClr val="FFFFFF"/>
                          </a:solidFill>
                          <a:latin typeface="Noto Sans T Chinese"/>
                          <a:ea typeface="Noto Sans T Chinese"/>
                          <a:cs typeface="Noto Sans T Chinese"/>
                          <a:sym typeface="Noto Sans T Chinese"/>
                        </a:rPr>
                        <a:t>資料集100%</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1273765">
                <a:tc>
                  <a:txBody>
                    <a:bodyPr anchor="t" rtlCol="false"/>
                    <a:lstStyle/>
                    <a:p>
                      <a:pPr algn="ctr">
                        <a:lnSpc>
                          <a:spcPts val="2940"/>
                        </a:lnSpc>
                        <a:defRPr/>
                      </a:pPr>
                      <a:r>
                        <a:rPr lang="en-US" sz="2100">
                          <a:solidFill>
                            <a:srgbClr val="FFFFFF"/>
                          </a:solidFill>
                          <a:latin typeface="Noto Sans T Chinese"/>
                          <a:ea typeface="Noto Sans T Chinese"/>
                          <a:cs typeface="Noto Sans T Chinese"/>
                          <a:sym typeface="Noto Sans T Chinese"/>
                        </a:rPr>
                        <a:t>                   訓練集80%                    </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940"/>
                        </a:lnSpc>
                        <a:defRPr/>
                      </a:pPr>
                      <a:r>
                        <a:rPr lang="en-US" sz="2100">
                          <a:solidFill>
                            <a:srgbClr val="FFFFFF"/>
                          </a:solidFill>
                          <a:latin typeface="Noto Sans T Chinese"/>
                          <a:ea typeface="Noto Sans T Chinese"/>
                          <a:cs typeface="Noto Sans T Chinese"/>
                          <a:sym typeface="Noto Sans T Chinese"/>
                        </a:rPr>
                        <a:t>測試集20%</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bl>
          </a:graphicData>
        </a:graphic>
      </p:graphicFrame>
      <p:sp>
        <p:nvSpPr>
          <p:cNvPr name="Freeform 8" id="8"/>
          <p:cNvSpPr/>
          <p:nvPr/>
        </p:nvSpPr>
        <p:spPr>
          <a:xfrm flipH="false" flipV="false" rot="0">
            <a:off x="3622443" y="6915281"/>
            <a:ext cx="763022" cy="1442138"/>
          </a:xfrm>
          <a:custGeom>
            <a:avLst/>
            <a:gdLst/>
            <a:ahLst/>
            <a:cxnLst/>
            <a:rect r="r" b="b" t="t" l="l"/>
            <a:pathLst>
              <a:path h="1442138" w="763022">
                <a:moveTo>
                  <a:pt x="0" y="0"/>
                </a:moveTo>
                <a:lnTo>
                  <a:pt x="763022" y="0"/>
                </a:lnTo>
                <a:lnTo>
                  <a:pt x="763022" y="1442137"/>
                </a:lnTo>
                <a:lnTo>
                  <a:pt x="0" y="144213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9" id="9"/>
          <p:cNvSpPr/>
          <p:nvPr/>
        </p:nvSpPr>
        <p:spPr>
          <a:xfrm flipH="true" flipV="false" rot="0">
            <a:off x="8127155" y="6915281"/>
            <a:ext cx="763022" cy="1442138"/>
          </a:xfrm>
          <a:custGeom>
            <a:avLst/>
            <a:gdLst/>
            <a:ahLst/>
            <a:cxnLst/>
            <a:rect r="r" b="b" t="t" l="l"/>
            <a:pathLst>
              <a:path h="1442138" w="763022">
                <a:moveTo>
                  <a:pt x="763022" y="0"/>
                </a:moveTo>
                <a:lnTo>
                  <a:pt x="0" y="0"/>
                </a:lnTo>
                <a:lnTo>
                  <a:pt x="0" y="1442137"/>
                </a:lnTo>
                <a:lnTo>
                  <a:pt x="763022" y="1442137"/>
                </a:lnTo>
                <a:lnTo>
                  <a:pt x="763022"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0" id="10"/>
          <p:cNvSpPr txBox="true"/>
          <p:nvPr/>
        </p:nvSpPr>
        <p:spPr>
          <a:xfrm rot="0">
            <a:off x="1573439" y="1276350"/>
            <a:ext cx="7182010" cy="974286"/>
          </a:xfrm>
          <a:prstGeom prst="rect">
            <a:avLst/>
          </a:prstGeom>
        </p:spPr>
        <p:txBody>
          <a:bodyPr anchor="t" rtlCol="false" tIns="0" lIns="0" bIns="0" rIns="0">
            <a:spAutoFit/>
          </a:bodyPr>
          <a:lstStyle/>
          <a:p>
            <a:pPr algn="l">
              <a:lnSpc>
                <a:spcPts val="6977"/>
              </a:lnSpc>
            </a:pPr>
            <a:r>
              <a:rPr lang="en-US" sz="8019" spc="-553">
                <a:solidFill>
                  <a:srgbClr val="FEFEFE"/>
                </a:solidFill>
                <a:latin typeface="芫荽"/>
                <a:ea typeface="芫荽"/>
                <a:cs typeface="芫荽"/>
                <a:sym typeface="芫荽"/>
              </a:rPr>
              <a:t>實驗設計</a:t>
            </a:r>
          </a:p>
        </p:txBody>
      </p:sp>
      <p:sp>
        <p:nvSpPr>
          <p:cNvPr name="TextBox 11" id="11"/>
          <p:cNvSpPr txBox="true"/>
          <p:nvPr/>
        </p:nvSpPr>
        <p:spPr>
          <a:xfrm rot="0">
            <a:off x="17259300" y="9220200"/>
            <a:ext cx="152400" cy="190500"/>
          </a:xfrm>
          <a:prstGeom prst="rect">
            <a:avLst/>
          </a:prstGeom>
        </p:spPr>
        <p:txBody>
          <a:bodyPr anchor="t" rtlCol="false" tIns="0" lIns="0" bIns="0" rIns="0" wrap="none">
            <a:spAutoFit/>
          </a:bodyPr>
          <a:lstStyle/>
          <a:p>
            <a:pPr algn="ctr">
              <a:lnSpc>
                <a:spcPts val="2800"/>
              </a:lnSpc>
              <a:spcBef>
                <a:spcPct val="0"/>
              </a:spcBef>
            </a:pPr>
            <a:r>
              <a:rPr lang="en-US" sz="2000">
                <a:solidFill>
                  <a:srgbClr val="FEFEFE"/>
                </a:solidFill>
                <a:latin typeface="Noto Sans T Chinese"/>
                <a:ea typeface="Noto Sans T Chinese"/>
                <a:cs typeface="Noto Sans T Chinese"/>
                <a:sym typeface="Noto Sans T Chinese"/>
              </a:rPr>
              <a:t>16</a:t>
            </a:r>
          </a:p>
        </p:txBody>
      </p:sp>
      <p:sp>
        <p:nvSpPr>
          <p:cNvPr name="TextBox 12" id="12"/>
          <p:cNvSpPr txBox="true"/>
          <p:nvPr/>
        </p:nvSpPr>
        <p:spPr>
          <a:xfrm rot="0">
            <a:off x="1115676" y="3159864"/>
            <a:ext cx="3269789" cy="606527"/>
          </a:xfrm>
          <a:prstGeom prst="rect">
            <a:avLst/>
          </a:prstGeom>
        </p:spPr>
        <p:txBody>
          <a:bodyPr anchor="t" rtlCol="false" tIns="0" lIns="0" bIns="0" rIns="0">
            <a:spAutoFit/>
          </a:bodyPr>
          <a:lstStyle/>
          <a:p>
            <a:pPr algn="l" marL="754783" indent="-377391" lvl="1">
              <a:lnSpc>
                <a:spcPts val="4894"/>
              </a:lnSpc>
              <a:buFont typeface="Arial"/>
              <a:buChar char="•"/>
            </a:pPr>
            <a:r>
              <a:rPr lang="en-US" sz="3495" spc="-241">
                <a:solidFill>
                  <a:srgbClr val="FFFFFF"/>
                </a:solidFill>
                <a:latin typeface="芫荽"/>
                <a:ea typeface="芫荽"/>
                <a:cs typeface="芫荽"/>
                <a:sym typeface="芫荽"/>
              </a:rPr>
              <a:t>資料切分</a:t>
            </a:r>
          </a:p>
        </p:txBody>
      </p:sp>
      <p:sp>
        <p:nvSpPr>
          <p:cNvPr name="TextBox 13" id="13"/>
          <p:cNvSpPr txBox="true"/>
          <p:nvPr/>
        </p:nvSpPr>
        <p:spPr>
          <a:xfrm rot="0">
            <a:off x="724920" y="637413"/>
            <a:ext cx="16838159" cy="391287"/>
          </a:xfrm>
          <a:prstGeom prst="rect">
            <a:avLst/>
          </a:prstGeom>
        </p:spPr>
        <p:txBody>
          <a:bodyPr anchor="t" rtlCol="false" tIns="0" lIns="0" bIns="0" rIns="0">
            <a:spAutoFit/>
          </a:bodyPr>
          <a:lstStyle/>
          <a:p>
            <a:pPr algn="r" marL="0" indent="0" lvl="0">
              <a:lnSpc>
                <a:spcPts val="2784"/>
              </a:lnSpc>
              <a:spcBef>
                <a:spcPct val="0"/>
              </a:spcBef>
            </a:pPr>
            <a:r>
              <a:rPr lang="en-US" sz="3200" spc="-220" strike="noStrike" u="none">
                <a:solidFill>
                  <a:srgbClr val="FFFFFF"/>
                </a:solidFill>
                <a:latin typeface="芫荽"/>
                <a:ea typeface="芫荽"/>
                <a:cs typeface="芫荽"/>
                <a:sym typeface="芫荽"/>
              </a:rPr>
              <a:t>112029004周珮珊</a:t>
            </a:r>
          </a:p>
        </p:txBody>
      </p:sp>
      <p:sp>
        <p:nvSpPr>
          <p:cNvPr name="TextBox 14" id="14"/>
          <p:cNvSpPr txBox="true"/>
          <p:nvPr/>
        </p:nvSpPr>
        <p:spPr>
          <a:xfrm rot="0">
            <a:off x="1573439" y="8490768"/>
            <a:ext cx="3373270" cy="547370"/>
          </a:xfrm>
          <a:prstGeom prst="rect">
            <a:avLst/>
          </a:prstGeom>
        </p:spPr>
        <p:txBody>
          <a:bodyPr anchor="t" rtlCol="false" tIns="0" lIns="0" bIns="0" rIns="0">
            <a:spAutoFit/>
          </a:bodyPr>
          <a:lstStyle/>
          <a:p>
            <a:pPr algn="ctr">
              <a:lnSpc>
                <a:spcPts val="4480"/>
              </a:lnSpc>
              <a:spcBef>
                <a:spcPct val="0"/>
              </a:spcBef>
            </a:pPr>
            <a:r>
              <a:rPr lang="en-US" sz="3200" spc="-220">
                <a:solidFill>
                  <a:srgbClr val="FFFFFF"/>
                </a:solidFill>
                <a:latin typeface="芫荽"/>
                <a:ea typeface="芫荽"/>
                <a:cs typeface="芫荽"/>
                <a:sym typeface="芫荽"/>
              </a:rPr>
              <a:t>用於訓練模型</a:t>
            </a:r>
          </a:p>
        </p:txBody>
      </p:sp>
      <p:sp>
        <p:nvSpPr>
          <p:cNvPr name="TextBox 15" id="15"/>
          <p:cNvSpPr txBox="true"/>
          <p:nvPr/>
        </p:nvSpPr>
        <p:spPr>
          <a:xfrm rot="0">
            <a:off x="7203542" y="8490768"/>
            <a:ext cx="3373270" cy="547370"/>
          </a:xfrm>
          <a:prstGeom prst="rect">
            <a:avLst/>
          </a:prstGeom>
        </p:spPr>
        <p:txBody>
          <a:bodyPr anchor="t" rtlCol="false" tIns="0" lIns="0" bIns="0" rIns="0">
            <a:spAutoFit/>
          </a:bodyPr>
          <a:lstStyle/>
          <a:p>
            <a:pPr algn="ctr">
              <a:lnSpc>
                <a:spcPts val="4480"/>
              </a:lnSpc>
              <a:spcBef>
                <a:spcPct val="0"/>
              </a:spcBef>
            </a:pPr>
            <a:r>
              <a:rPr lang="en-US" sz="3200" spc="-220">
                <a:solidFill>
                  <a:srgbClr val="FFFFFF"/>
                </a:solidFill>
                <a:latin typeface="芫荽"/>
                <a:ea typeface="芫荽"/>
                <a:cs typeface="芫荽"/>
                <a:sym typeface="芫荽"/>
              </a:rPr>
              <a:t>用於檢驗模型</a:t>
            </a:r>
          </a:p>
        </p:txBody>
      </p:sp>
      <p:sp>
        <p:nvSpPr>
          <p:cNvPr name="TextBox 16" id="16"/>
          <p:cNvSpPr txBox="true"/>
          <p:nvPr/>
        </p:nvSpPr>
        <p:spPr>
          <a:xfrm rot="0">
            <a:off x="10704491" y="3159864"/>
            <a:ext cx="3269789" cy="606527"/>
          </a:xfrm>
          <a:prstGeom prst="rect">
            <a:avLst/>
          </a:prstGeom>
        </p:spPr>
        <p:txBody>
          <a:bodyPr anchor="t" rtlCol="false" tIns="0" lIns="0" bIns="0" rIns="0">
            <a:spAutoFit/>
          </a:bodyPr>
          <a:lstStyle/>
          <a:p>
            <a:pPr algn="l" marL="754783" indent="-377391" lvl="1">
              <a:lnSpc>
                <a:spcPts val="4894"/>
              </a:lnSpc>
              <a:buFont typeface="Arial"/>
              <a:buChar char="•"/>
            </a:pPr>
            <a:r>
              <a:rPr lang="en-US" sz="3495" spc="-241">
                <a:solidFill>
                  <a:srgbClr val="FFFFFF"/>
                </a:solidFill>
                <a:latin typeface="芫荽"/>
                <a:ea typeface="芫荽"/>
                <a:cs typeface="芫荽"/>
                <a:sym typeface="芫荽"/>
              </a:rPr>
              <a:t>交叉驗證</a:t>
            </a:r>
          </a:p>
        </p:txBody>
      </p:sp>
      <p:sp>
        <p:nvSpPr>
          <p:cNvPr name="TextBox 17" id="17"/>
          <p:cNvSpPr txBox="true"/>
          <p:nvPr/>
        </p:nvSpPr>
        <p:spPr>
          <a:xfrm rot="0">
            <a:off x="11074502" y="4290266"/>
            <a:ext cx="3269789" cy="606527"/>
          </a:xfrm>
          <a:prstGeom prst="rect">
            <a:avLst/>
          </a:prstGeom>
        </p:spPr>
        <p:txBody>
          <a:bodyPr anchor="t" rtlCol="false" tIns="0" lIns="0" bIns="0" rIns="0">
            <a:spAutoFit/>
          </a:bodyPr>
          <a:lstStyle/>
          <a:p>
            <a:pPr algn="l">
              <a:lnSpc>
                <a:spcPts val="4894"/>
              </a:lnSpc>
            </a:pPr>
            <a:r>
              <a:rPr lang="en-US" sz="3495" spc="-241">
                <a:solidFill>
                  <a:srgbClr val="FFFFFF"/>
                </a:solidFill>
                <a:latin typeface="芫荽"/>
                <a:ea typeface="芫荽"/>
                <a:cs typeface="芫荽"/>
                <a:sym typeface="芫荽"/>
              </a:rPr>
              <a:t>五折交叉驗證</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FEFEFE"/>
        </a:solidFill>
      </p:bgPr>
    </p:bg>
    <p:spTree>
      <p:nvGrpSpPr>
        <p:cNvPr id="1" name=""/>
        <p:cNvGrpSpPr/>
        <p:nvPr/>
      </p:nvGrpSpPr>
      <p:grpSpPr>
        <a:xfrm>
          <a:off x="0" y="0"/>
          <a:ext cx="0" cy="0"/>
          <a:chOff x="0" y="0"/>
          <a:chExt cx="0" cy="0"/>
        </a:xfrm>
      </p:grpSpPr>
      <p:sp>
        <p:nvSpPr>
          <p:cNvPr name="Freeform 2" id="2" descr="Macro Close-Up of Blue-Green Human Eye with Detail"/>
          <p:cNvSpPr/>
          <p:nvPr/>
        </p:nvSpPr>
        <p:spPr>
          <a:xfrm flipH="false" flipV="false" rot="0">
            <a:off x="0" y="36758"/>
            <a:ext cx="18244768" cy="10250242"/>
          </a:xfrm>
          <a:custGeom>
            <a:avLst/>
            <a:gdLst/>
            <a:ahLst/>
            <a:cxnLst/>
            <a:rect r="r" b="b" t="t" l="l"/>
            <a:pathLst>
              <a:path h="10250242" w="18244768">
                <a:moveTo>
                  <a:pt x="0" y="0"/>
                </a:moveTo>
                <a:lnTo>
                  <a:pt x="18244768" y="0"/>
                </a:lnTo>
                <a:lnTo>
                  <a:pt x="18244768" y="10250242"/>
                </a:lnTo>
                <a:lnTo>
                  <a:pt x="0" y="10250242"/>
                </a:lnTo>
                <a:lnTo>
                  <a:pt x="0" y="0"/>
                </a:lnTo>
                <a:close/>
              </a:path>
            </a:pathLst>
          </a:custGeom>
          <a:blipFill>
            <a:blip r:embed="rId2">
              <a:alphaModFix amt="69000"/>
            </a:blip>
            <a:stretch>
              <a:fillRect l="0" t="0" r="0" b="0"/>
            </a:stretch>
          </a:blipFill>
        </p:spPr>
      </p:sp>
      <p:grpSp>
        <p:nvGrpSpPr>
          <p:cNvPr name="Group 3" id="3"/>
          <p:cNvGrpSpPr/>
          <p:nvPr/>
        </p:nvGrpSpPr>
        <p:grpSpPr>
          <a:xfrm rot="0">
            <a:off x="-4797382" y="-2405516"/>
            <a:ext cx="28285649" cy="16419218"/>
            <a:chOff x="0" y="0"/>
            <a:chExt cx="1400223" cy="812800"/>
          </a:xfrm>
        </p:grpSpPr>
        <p:sp>
          <p:nvSpPr>
            <p:cNvPr name="Freeform 4" id="4"/>
            <p:cNvSpPr/>
            <p:nvPr/>
          </p:nvSpPr>
          <p:spPr>
            <a:xfrm flipH="false" flipV="false" rot="0">
              <a:off x="0" y="0"/>
              <a:ext cx="1400224" cy="812800"/>
            </a:xfrm>
            <a:custGeom>
              <a:avLst/>
              <a:gdLst/>
              <a:ahLst/>
              <a:cxnLst/>
              <a:rect r="r" b="b" t="t" l="l"/>
              <a:pathLst>
                <a:path h="812800" w="1400224">
                  <a:moveTo>
                    <a:pt x="700112" y="0"/>
                  </a:moveTo>
                  <a:cubicBezTo>
                    <a:pt x="313451" y="0"/>
                    <a:pt x="0" y="181951"/>
                    <a:pt x="0" y="406400"/>
                  </a:cubicBezTo>
                  <a:cubicBezTo>
                    <a:pt x="0" y="630849"/>
                    <a:pt x="313451" y="812800"/>
                    <a:pt x="700112" y="812800"/>
                  </a:cubicBezTo>
                  <a:cubicBezTo>
                    <a:pt x="1086773" y="812800"/>
                    <a:pt x="1400224" y="630849"/>
                    <a:pt x="1400224" y="406400"/>
                  </a:cubicBezTo>
                  <a:cubicBezTo>
                    <a:pt x="1400224" y="181951"/>
                    <a:pt x="1086773" y="0"/>
                    <a:pt x="700112" y="0"/>
                  </a:cubicBezTo>
                  <a:close/>
                </a:path>
              </a:pathLst>
            </a:custGeom>
            <a:solidFill>
              <a:srgbClr val="2E2E2E">
                <a:alpha val="72941"/>
              </a:srgbClr>
            </a:solidFill>
          </p:spPr>
        </p:sp>
        <p:sp>
          <p:nvSpPr>
            <p:cNvPr name="TextBox 5" id="5"/>
            <p:cNvSpPr txBox="true"/>
            <p:nvPr/>
          </p:nvSpPr>
          <p:spPr>
            <a:xfrm>
              <a:off x="131271" y="19050"/>
              <a:ext cx="1137682" cy="717550"/>
            </a:xfrm>
            <a:prstGeom prst="rect">
              <a:avLst/>
            </a:prstGeom>
          </p:spPr>
          <p:txBody>
            <a:bodyPr anchor="ctr" rtlCol="false" tIns="50800" lIns="50800" bIns="50800" rIns="50800"/>
            <a:lstStyle/>
            <a:p>
              <a:pPr algn="ctr">
                <a:lnSpc>
                  <a:spcPts val="3639"/>
                </a:lnSpc>
              </a:pPr>
            </a:p>
          </p:txBody>
        </p:sp>
      </p:grpSp>
      <p:sp>
        <p:nvSpPr>
          <p:cNvPr name="Freeform 6" id="6"/>
          <p:cNvSpPr/>
          <p:nvPr/>
        </p:nvSpPr>
        <p:spPr>
          <a:xfrm flipH="false" flipV="false" rot="0">
            <a:off x="8249058" y="2723177"/>
            <a:ext cx="9603958" cy="6161832"/>
          </a:xfrm>
          <a:custGeom>
            <a:avLst/>
            <a:gdLst/>
            <a:ahLst/>
            <a:cxnLst/>
            <a:rect r="r" b="b" t="t" l="l"/>
            <a:pathLst>
              <a:path h="6161832" w="9603958">
                <a:moveTo>
                  <a:pt x="0" y="0"/>
                </a:moveTo>
                <a:lnTo>
                  <a:pt x="9603958" y="0"/>
                </a:lnTo>
                <a:lnTo>
                  <a:pt x="9603958" y="6161832"/>
                </a:lnTo>
                <a:lnTo>
                  <a:pt x="0" y="6161832"/>
                </a:lnTo>
                <a:lnTo>
                  <a:pt x="0" y="0"/>
                </a:lnTo>
                <a:close/>
              </a:path>
            </a:pathLst>
          </a:custGeom>
          <a:blipFill>
            <a:blip r:embed="rId3"/>
            <a:stretch>
              <a:fillRect l="0" t="0" r="0" b="0"/>
            </a:stretch>
          </a:blipFill>
        </p:spPr>
      </p:sp>
      <p:sp>
        <p:nvSpPr>
          <p:cNvPr name="TextBox 7" id="7"/>
          <p:cNvSpPr txBox="true"/>
          <p:nvPr/>
        </p:nvSpPr>
        <p:spPr>
          <a:xfrm rot="0">
            <a:off x="1028700" y="1047739"/>
            <a:ext cx="7726928" cy="955040"/>
          </a:xfrm>
          <a:prstGeom prst="rect">
            <a:avLst/>
          </a:prstGeom>
        </p:spPr>
        <p:txBody>
          <a:bodyPr anchor="t" rtlCol="false" tIns="0" lIns="0" bIns="0" rIns="0">
            <a:spAutoFit/>
          </a:bodyPr>
          <a:lstStyle/>
          <a:p>
            <a:pPr algn="l" marL="0" indent="0" lvl="0">
              <a:lnSpc>
                <a:spcPts val="7359"/>
              </a:lnSpc>
            </a:pPr>
            <a:r>
              <a:rPr lang="en-US" sz="6399" spc="-441">
                <a:solidFill>
                  <a:srgbClr val="FEFEFE"/>
                </a:solidFill>
                <a:latin typeface="芫荽"/>
                <a:ea typeface="芫荽"/>
                <a:cs typeface="芫荽"/>
                <a:sym typeface="芫荽"/>
              </a:rPr>
              <a:t>視覺化分析- 直方圖</a:t>
            </a:r>
          </a:p>
        </p:txBody>
      </p:sp>
      <p:sp>
        <p:nvSpPr>
          <p:cNvPr name="TextBox 8" id="8"/>
          <p:cNvSpPr txBox="true"/>
          <p:nvPr/>
        </p:nvSpPr>
        <p:spPr>
          <a:xfrm rot="0">
            <a:off x="618154" y="3392045"/>
            <a:ext cx="7285424" cy="4757420"/>
          </a:xfrm>
          <a:prstGeom prst="rect">
            <a:avLst/>
          </a:prstGeom>
        </p:spPr>
        <p:txBody>
          <a:bodyPr anchor="t" rtlCol="false" tIns="0" lIns="0" bIns="0" rIns="0">
            <a:spAutoFit/>
          </a:bodyPr>
          <a:lstStyle/>
          <a:p>
            <a:pPr algn="l">
              <a:lnSpc>
                <a:spcPts val="4480"/>
              </a:lnSpc>
            </a:pPr>
            <a:r>
              <a:rPr lang="en-US" sz="3200" spc="-220">
                <a:solidFill>
                  <a:srgbClr val="FFFFFF"/>
                </a:solidFill>
                <a:latin typeface="芫荽"/>
                <a:ea typeface="芫荽"/>
                <a:cs typeface="芫荽"/>
                <a:sym typeface="芫荽"/>
              </a:rPr>
              <a:t>圖只是資料總覽，不涉樣本平衡，也未應用於分類標的重抽樣。</a:t>
            </a:r>
          </a:p>
          <a:p>
            <a:pPr algn="l">
              <a:lnSpc>
                <a:spcPts val="2239"/>
              </a:lnSpc>
            </a:pPr>
          </a:p>
          <a:p>
            <a:pPr algn="l" marL="690881" indent="-345440" lvl="1">
              <a:lnSpc>
                <a:spcPts val="4480"/>
              </a:lnSpc>
              <a:buFont typeface="Arial"/>
              <a:buChar char="•"/>
            </a:pPr>
            <a:r>
              <a:rPr lang="en-US" sz="3200" spc="-220">
                <a:solidFill>
                  <a:srgbClr val="FFFFFF"/>
                </a:solidFill>
                <a:latin typeface="芫荽"/>
                <a:ea typeface="芫荽"/>
                <a:cs typeface="芫荽"/>
                <a:sym typeface="芫荽"/>
              </a:rPr>
              <a:t>樣本量高峰在 55-70 歲區間，｜離散度左右大致對稱｜左尾微長。這種年齡結構常見於中高齡族群調查資料。</a:t>
            </a:r>
          </a:p>
          <a:p>
            <a:pPr algn="l" marL="690881" indent="-345440" lvl="1">
              <a:lnSpc>
                <a:spcPts val="4480"/>
              </a:lnSpc>
              <a:spcBef>
                <a:spcPct val="0"/>
              </a:spcBef>
              <a:buFont typeface="Arial"/>
              <a:buChar char="•"/>
            </a:pPr>
            <a:r>
              <a:rPr lang="en-US" sz="3200" spc="-220">
                <a:solidFill>
                  <a:srgbClr val="FFFFFF"/>
                </a:solidFill>
                <a:latin typeface="芫荽"/>
                <a:ea typeface="芫荽"/>
                <a:cs typeface="芫荽"/>
                <a:sym typeface="芫荽"/>
              </a:rPr>
              <a:t>如果要對「疾病」</a:t>
            </a:r>
            <a:r>
              <a:rPr lang="en-US" sz="3200" spc="-220">
                <a:solidFill>
                  <a:srgbClr val="FFFFFF"/>
                </a:solidFill>
                <a:latin typeface="芫荽"/>
                <a:ea typeface="芫荽"/>
                <a:cs typeface="芫荽"/>
                <a:sym typeface="芫荽"/>
              </a:rPr>
              <a:t>的0/1標註進行正式資料平衡，也應以 value_counts 或 SMOTE 處理那一類欄位為主。</a:t>
            </a:r>
          </a:p>
        </p:txBody>
      </p:sp>
      <p:sp>
        <p:nvSpPr>
          <p:cNvPr name="TextBox 9" id="9"/>
          <p:cNvSpPr txBox="true"/>
          <p:nvPr/>
        </p:nvSpPr>
        <p:spPr>
          <a:xfrm rot="0">
            <a:off x="17259300" y="9220200"/>
            <a:ext cx="152400" cy="190500"/>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Noto Sans T Chinese"/>
                <a:ea typeface="Noto Sans T Chinese"/>
                <a:cs typeface="Noto Sans T Chinese"/>
                <a:sym typeface="Noto Sans T Chinese"/>
              </a:rPr>
              <a:t>17</a:t>
            </a:r>
          </a:p>
        </p:txBody>
      </p:sp>
      <p:sp>
        <p:nvSpPr>
          <p:cNvPr name="TextBox 10" id="10"/>
          <p:cNvSpPr txBox="true"/>
          <p:nvPr/>
        </p:nvSpPr>
        <p:spPr>
          <a:xfrm rot="0">
            <a:off x="724920" y="637402"/>
            <a:ext cx="16838159" cy="391287"/>
          </a:xfrm>
          <a:prstGeom prst="rect">
            <a:avLst/>
          </a:prstGeom>
        </p:spPr>
        <p:txBody>
          <a:bodyPr anchor="t" rtlCol="false" tIns="0" lIns="0" bIns="0" rIns="0">
            <a:spAutoFit/>
          </a:bodyPr>
          <a:lstStyle/>
          <a:p>
            <a:pPr algn="r" marL="0" indent="0" lvl="0">
              <a:lnSpc>
                <a:spcPts val="2784"/>
              </a:lnSpc>
              <a:spcBef>
                <a:spcPct val="0"/>
              </a:spcBef>
            </a:pPr>
            <a:r>
              <a:rPr lang="en-US" sz="3200" spc="-220" strike="noStrike" u="none">
                <a:solidFill>
                  <a:srgbClr val="FFFFFF"/>
                </a:solidFill>
                <a:latin typeface="芫荽"/>
                <a:ea typeface="芫荽"/>
                <a:cs typeface="芫荽"/>
                <a:sym typeface="芫荽"/>
              </a:rPr>
              <a:t>112029004周珮珊</a:t>
            </a:r>
          </a:p>
        </p:txBody>
      </p:sp>
      <p:sp>
        <p:nvSpPr>
          <p:cNvPr name="Freeform 11" id="11"/>
          <p:cNvSpPr/>
          <p:nvPr/>
        </p:nvSpPr>
        <p:spPr>
          <a:xfrm flipH="false" flipV="false" rot="0">
            <a:off x="13051037" y="3304193"/>
            <a:ext cx="1764167" cy="1684780"/>
          </a:xfrm>
          <a:custGeom>
            <a:avLst/>
            <a:gdLst/>
            <a:ahLst/>
            <a:cxnLst/>
            <a:rect r="r" b="b" t="t" l="l"/>
            <a:pathLst>
              <a:path h="1684780" w="1764167">
                <a:moveTo>
                  <a:pt x="0" y="0"/>
                </a:moveTo>
                <a:lnTo>
                  <a:pt x="1764167" y="0"/>
                </a:lnTo>
                <a:lnTo>
                  <a:pt x="1764167" y="1684780"/>
                </a:lnTo>
                <a:lnTo>
                  <a:pt x="0" y="168478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FEFEFE"/>
        </a:solidFill>
      </p:bgPr>
    </p:bg>
    <p:spTree>
      <p:nvGrpSpPr>
        <p:cNvPr id="1" name=""/>
        <p:cNvGrpSpPr/>
        <p:nvPr/>
      </p:nvGrpSpPr>
      <p:grpSpPr>
        <a:xfrm>
          <a:off x="0" y="0"/>
          <a:ext cx="0" cy="0"/>
          <a:chOff x="0" y="0"/>
          <a:chExt cx="0" cy="0"/>
        </a:xfrm>
      </p:grpSpPr>
      <p:sp>
        <p:nvSpPr>
          <p:cNvPr name="Freeform 2" id="2" descr="Macro Close-Up of Blue-Green Human Eye with Detail"/>
          <p:cNvSpPr/>
          <p:nvPr/>
        </p:nvSpPr>
        <p:spPr>
          <a:xfrm flipH="false" flipV="false" rot="0">
            <a:off x="0" y="36758"/>
            <a:ext cx="18244768" cy="10250242"/>
          </a:xfrm>
          <a:custGeom>
            <a:avLst/>
            <a:gdLst/>
            <a:ahLst/>
            <a:cxnLst/>
            <a:rect r="r" b="b" t="t" l="l"/>
            <a:pathLst>
              <a:path h="10250242" w="18244768">
                <a:moveTo>
                  <a:pt x="0" y="0"/>
                </a:moveTo>
                <a:lnTo>
                  <a:pt x="18244768" y="0"/>
                </a:lnTo>
                <a:lnTo>
                  <a:pt x="18244768" y="10250242"/>
                </a:lnTo>
                <a:lnTo>
                  <a:pt x="0" y="10250242"/>
                </a:lnTo>
                <a:lnTo>
                  <a:pt x="0" y="0"/>
                </a:lnTo>
                <a:close/>
              </a:path>
            </a:pathLst>
          </a:custGeom>
          <a:blipFill>
            <a:blip r:embed="rId2">
              <a:alphaModFix amt="69000"/>
            </a:blip>
            <a:stretch>
              <a:fillRect l="0" t="0" r="0" b="0"/>
            </a:stretch>
          </a:blipFill>
        </p:spPr>
      </p:sp>
      <p:grpSp>
        <p:nvGrpSpPr>
          <p:cNvPr name="Group 3" id="3"/>
          <p:cNvGrpSpPr/>
          <p:nvPr/>
        </p:nvGrpSpPr>
        <p:grpSpPr>
          <a:xfrm rot="0">
            <a:off x="-4076852" y="-2694425"/>
            <a:ext cx="28285649" cy="16419218"/>
            <a:chOff x="0" y="0"/>
            <a:chExt cx="1400223" cy="812800"/>
          </a:xfrm>
        </p:grpSpPr>
        <p:sp>
          <p:nvSpPr>
            <p:cNvPr name="Freeform 4" id="4"/>
            <p:cNvSpPr/>
            <p:nvPr/>
          </p:nvSpPr>
          <p:spPr>
            <a:xfrm flipH="false" flipV="false" rot="0">
              <a:off x="0" y="0"/>
              <a:ext cx="1400224" cy="812800"/>
            </a:xfrm>
            <a:custGeom>
              <a:avLst/>
              <a:gdLst/>
              <a:ahLst/>
              <a:cxnLst/>
              <a:rect r="r" b="b" t="t" l="l"/>
              <a:pathLst>
                <a:path h="812800" w="1400224">
                  <a:moveTo>
                    <a:pt x="700112" y="0"/>
                  </a:moveTo>
                  <a:cubicBezTo>
                    <a:pt x="313451" y="0"/>
                    <a:pt x="0" y="181951"/>
                    <a:pt x="0" y="406400"/>
                  </a:cubicBezTo>
                  <a:cubicBezTo>
                    <a:pt x="0" y="630849"/>
                    <a:pt x="313451" y="812800"/>
                    <a:pt x="700112" y="812800"/>
                  </a:cubicBezTo>
                  <a:cubicBezTo>
                    <a:pt x="1086773" y="812800"/>
                    <a:pt x="1400224" y="630849"/>
                    <a:pt x="1400224" y="406400"/>
                  </a:cubicBezTo>
                  <a:cubicBezTo>
                    <a:pt x="1400224" y="181951"/>
                    <a:pt x="1086773" y="0"/>
                    <a:pt x="700112" y="0"/>
                  </a:cubicBezTo>
                  <a:close/>
                </a:path>
              </a:pathLst>
            </a:custGeom>
            <a:solidFill>
              <a:srgbClr val="2E2E2E">
                <a:alpha val="72941"/>
              </a:srgbClr>
            </a:solidFill>
          </p:spPr>
        </p:sp>
        <p:sp>
          <p:nvSpPr>
            <p:cNvPr name="TextBox 5" id="5"/>
            <p:cNvSpPr txBox="true"/>
            <p:nvPr/>
          </p:nvSpPr>
          <p:spPr>
            <a:xfrm>
              <a:off x="131271" y="19050"/>
              <a:ext cx="1137682" cy="717550"/>
            </a:xfrm>
            <a:prstGeom prst="rect">
              <a:avLst/>
            </a:prstGeom>
          </p:spPr>
          <p:txBody>
            <a:bodyPr anchor="ctr" rtlCol="false" tIns="50800" lIns="50800" bIns="50800" rIns="50800"/>
            <a:lstStyle/>
            <a:p>
              <a:pPr algn="ctr">
                <a:lnSpc>
                  <a:spcPts val="3639"/>
                </a:lnSpc>
              </a:pPr>
            </a:p>
          </p:txBody>
        </p:sp>
      </p:grpSp>
      <p:sp>
        <p:nvSpPr>
          <p:cNvPr name="AutoShape 6" id="6"/>
          <p:cNvSpPr/>
          <p:nvPr/>
        </p:nvSpPr>
        <p:spPr>
          <a:xfrm>
            <a:off x="11087812" y="2248110"/>
            <a:ext cx="5808095" cy="0"/>
          </a:xfrm>
          <a:prstGeom prst="line">
            <a:avLst/>
          </a:prstGeom>
          <a:ln cap="flat" w="104775">
            <a:solidFill>
              <a:srgbClr val="FEFEFE"/>
            </a:solidFill>
            <a:prstDash val="solid"/>
            <a:headEnd type="none" len="sm" w="sm"/>
            <a:tailEnd type="none" len="sm" w="sm"/>
          </a:ln>
        </p:spPr>
      </p:sp>
      <p:sp>
        <p:nvSpPr>
          <p:cNvPr name="Freeform 7" id="7"/>
          <p:cNvSpPr/>
          <p:nvPr/>
        </p:nvSpPr>
        <p:spPr>
          <a:xfrm flipH="false" flipV="false" rot="0">
            <a:off x="1028700" y="1028700"/>
            <a:ext cx="9341052" cy="8213300"/>
          </a:xfrm>
          <a:custGeom>
            <a:avLst/>
            <a:gdLst/>
            <a:ahLst/>
            <a:cxnLst/>
            <a:rect r="r" b="b" t="t" l="l"/>
            <a:pathLst>
              <a:path h="8213300" w="9341052">
                <a:moveTo>
                  <a:pt x="0" y="0"/>
                </a:moveTo>
                <a:lnTo>
                  <a:pt x="9341052" y="0"/>
                </a:lnTo>
                <a:lnTo>
                  <a:pt x="9341052" y="8213300"/>
                </a:lnTo>
                <a:lnTo>
                  <a:pt x="0" y="8213300"/>
                </a:lnTo>
                <a:lnTo>
                  <a:pt x="0" y="0"/>
                </a:lnTo>
                <a:close/>
              </a:path>
            </a:pathLst>
          </a:custGeom>
          <a:blipFill>
            <a:blip r:embed="rId3"/>
            <a:stretch>
              <a:fillRect l="0" t="0" r="0" b="0"/>
            </a:stretch>
          </a:blipFill>
        </p:spPr>
      </p:sp>
      <p:sp>
        <p:nvSpPr>
          <p:cNvPr name="Freeform 8" id="8"/>
          <p:cNvSpPr/>
          <p:nvPr/>
        </p:nvSpPr>
        <p:spPr>
          <a:xfrm flipH="false" flipV="false" rot="0">
            <a:off x="3766780" y="7814715"/>
            <a:ext cx="810385" cy="773918"/>
          </a:xfrm>
          <a:custGeom>
            <a:avLst/>
            <a:gdLst/>
            <a:ahLst/>
            <a:cxnLst/>
            <a:rect r="r" b="b" t="t" l="l"/>
            <a:pathLst>
              <a:path h="773918" w="810385">
                <a:moveTo>
                  <a:pt x="0" y="0"/>
                </a:moveTo>
                <a:lnTo>
                  <a:pt x="810386" y="0"/>
                </a:lnTo>
                <a:lnTo>
                  <a:pt x="810386" y="773918"/>
                </a:lnTo>
                <a:lnTo>
                  <a:pt x="0" y="77391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9" id="9"/>
          <p:cNvSpPr txBox="true"/>
          <p:nvPr/>
        </p:nvSpPr>
        <p:spPr>
          <a:xfrm rot="0">
            <a:off x="11046024" y="1241388"/>
            <a:ext cx="5554984" cy="857250"/>
          </a:xfrm>
          <a:prstGeom prst="rect">
            <a:avLst/>
          </a:prstGeom>
        </p:spPr>
        <p:txBody>
          <a:bodyPr anchor="t" rtlCol="false" tIns="0" lIns="0" bIns="0" rIns="0">
            <a:spAutoFit/>
          </a:bodyPr>
          <a:lstStyle/>
          <a:p>
            <a:pPr algn="l" marL="0" indent="0" lvl="0">
              <a:lnSpc>
                <a:spcPts val="6720"/>
              </a:lnSpc>
            </a:pPr>
            <a:r>
              <a:rPr lang="en-US" sz="5600" spc="-386">
                <a:solidFill>
                  <a:srgbClr val="FEFEFE"/>
                </a:solidFill>
                <a:latin typeface="芫荽"/>
                <a:ea typeface="芫荽"/>
                <a:cs typeface="芫荽"/>
                <a:sym typeface="芫荽"/>
              </a:rPr>
              <a:t>視覺化分析-熱力圖</a:t>
            </a:r>
          </a:p>
        </p:txBody>
      </p:sp>
      <p:sp>
        <p:nvSpPr>
          <p:cNvPr name="TextBox 10" id="10"/>
          <p:cNvSpPr txBox="true"/>
          <p:nvPr/>
        </p:nvSpPr>
        <p:spPr>
          <a:xfrm rot="0">
            <a:off x="11046024" y="2898770"/>
            <a:ext cx="6835351" cy="1485900"/>
          </a:xfrm>
          <a:prstGeom prst="rect">
            <a:avLst/>
          </a:prstGeom>
        </p:spPr>
        <p:txBody>
          <a:bodyPr anchor="t" rtlCol="false" tIns="0" lIns="0" bIns="0" rIns="0">
            <a:spAutoFit/>
          </a:bodyPr>
          <a:lstStyle/>
          <a:p>
            <a:pPr algn="l">
              <a:lnSpc>
                <a:spcPts val="3900"/>
              </a:lnSpc>
            </a:pPr>
            <a:r>
              <a:rPr lang="en-US" sz="3000">
                <a:solidFill>
                  <a:srgbClr val="FEFEFE"/>
                </a:solidFill>
                <a:latin typeface="芫荽"/>
                <a:ea typeface="芫荽"/>
                <a:cs typeface="芫荽"/>
                <a:sym typeface="芫荽"/>
              </a:rPr>
              <a:t>越紅 → 正相關（+1 代表完全正相關）</a:t>
            </a:r>
          </a:p>
          <a:p>
            <a:pPr algn="just" marL="0" indent="0" lvl="0">
              <a:lnSpc>
                <a:spcPts val="3900"/>
              </a:lnSpc>
            </a:pPr>
            <a:r>
              <a:rPr lang="en-US" sz="3000">
                <a:solidFill>
                  <a:srgbClr val="FEFEFE"/>
                </a:solidFill>
                <a:latin typeface="芫荽"/>
                <a:ea typeface="芫荽"/>
                <a:cs typeface="芫荽"/>
                <a:sym typeface="芫荽"/>
              </a:rPr>
              <a:t>越藍 → 負相關（-1 代表完全負相關） 接近 0 → 幾乎沒有線性關係 </a:t>
            </a:r>
          </a:p>
        </p:txBody>
      </p:sp>
      <p:sp>
        <p:nvSpPr>
          <p:cNvPr name="TextBox 11" id="11"/>
          <p:cNvSpPr txBox="true"/>
          <p:nvPr/>
        </p:nvSpPr>
        <p:spPr>
          <a:xfrm rot="0">
            <a:off x="17259300" y="9220200"/>
            <a:ext cx="152400" cy="190500"/>
          </a:xfrm>
          <a:prstGeom prst="rect">
            <a:avLst/>
          </a:prstGeom>
        </p:spPr>
        <p:txBody>
          <a:bodyPr anchor="t" rtlCol="false" tIns="0" lIns="0" bIns="0" rIns="0" wrap="none">
            <a:spAutoFit/>
          </a:bodyPr>
          <a:lstStyle/>
          <a:p>
            <a:pPr algn="ctr">
              <a:lnSpc>
                <a:spcPts val="2800"/>
              </a:lnSpc>
              <a:spcBef>
                <a:spcPct val="0"/>
              </a:spcBef>
            </a:pPr>
            <a:r>
              <a:rPr lang="en-US" sz="2000">
                <a:solidFill>
                  <a:srgbClr val="FEFEFE"/>
                </a:solidFill>
                <a:latin typeface="Noto Sans T Chinese"/>
                <a:ea typeface="Noto Sans T Chinese"/>
                <a:cs typeface="Noto Sans T Chinese"/>
                <a:sym typeface="Noto Sans T Chinese"/>
              </a:rPr>
              <a:t>18</a:t>
            </a:r>
          </a:p>
        </p:txBody>
      </p:sp>
      <p:sp>
        <p:nvSpPr>
          <p:cNvPr name="TextBox 12" id="12"/>
          <p:cNvSpPr txBox="true"/>
          <p:nvPr/>
        </p:nvSpPr>
        <p:spPr>
          <a:xfrm rot="0">
            <a:off x="11046024" y="6118835"/>
            <a:ext cx="6835351" cy="990600"/>
          </a:xfrm>
          <a:prstGeom prst="rect">
            <a:avLst/>
          </a:prstGeom>
        </p:spPr>
        <p:txBody>
          <a:bodyPr anchor="t" rtlCol="false" tIns="0" lIns="0" bIns="0" rIns="0">
            <a:spAutoFit/>
          </a:bodyPr>
          <a:lstStyle/>
          <a:p>
            <a:pPr algn="l">
              <a:lnSpc>
                <a:spcPts val="3900"/>
              </a:lnSpc>
            </a:pPr>
            <a:r>
              <a:rPr lang="en-US" sz="3000">
                <a:solidFill>
                  <a:srgbClr val="FEFEFE"/>
                </a:solidFill>
                <a:latin typeface="芫荽"/>
                <a:ea typeface="芫荽"/>
                <a:cs typeface="芫荽"/>
                <a:sym typeface="芫荽"/>
              </a:rPr>
              <a:t>年齡越大，</a:t>
            </a:r>
            <a:r>
              <a:rPr lang="en-US" sz="3000">
                <a:solidFill>
                  <a:srgbClr val="FEFEFE"/>
                </a:solidFill>
                <a:latin typeface="芫荽"/>
                <a:ea typeface="芫荽"/>
                <a:cs typeface="芫荽"/>
                <a:sym typeface="芫荽"/>
              </a:rPr>
              <a:t>越有可能罹患白內障</a:t>
            </a:r>
          </a:p>
          <a:p>
            <a:pPr algn="l" marL="0" indent="0" lvl="0">
              <a:lnSpc>
                <a:spcPts val="3900"/>
              </a:lnSpc>
            </a:pPr>
            <a:r>
              <a:rPr lang="en-US" sz="3000">
                <a:solidFill>
                  <a:srgbClr val="FEFEFE"/>
                </a:solidFill>
                <a:latin typeface="芫荽"/>
                <a:ea typeface="芫荽"/>
                <a:cs typeface="芫荽"/>
                <a:sym typeface="芫荽"/>
              </a:rPr>
              <a:t>但0.22&lt;0.3（幾乎無相關）</a:t>
            </a:r>
          </a:p>
        </p:txBody>
      </p:sp>
      <p:sp>
        <p:nvSpPr>
          <p:cNvPr name="TextBox 13" id="13"/>
          <p:cNvSpPr txBox="true"/>
          <p:nvPr/>
        </p:nvSpPr>
        <p:spPr>
          <a:xfrm rot="0">
            <a:off x="724920" y="637413"/>
            <a:ext cx="16838159" cy="391287"/>
          </a:xfrm>
          <a:prstGeom prst="rect">
            <a:avLst/>
          </a:prstGeom>
        </p:spPr>
        <p:txBody>
          <a:bodyPr anchor="t" rtlCol="false" tIns="0" lIns="0" bIns="0" rIns="0">
            <a:spAutoFit/>
          </a:bodyPr>
          <a:lstStyle/>
          <a:p>
            <a:pPr algn="r" marL="0" indent="0" lvl="0">
              <a:lnSpc>
                <a:spcPts val="2784"/>
              </a:lnSpc>
              <a:spcBef>
                <a:spcPct val="0"/>
              </a:spcBef>
            </a:pPr>
            <a:r>
              <a:rPr lang="en-US" sz="3200" spc="-220" strike="noStrike" u="none">
                <a:solidFill>
                  <a:srgbClr val="FFFFFF"/>
                </a:solidFill>
                <a:latin typeface="芫荽"/>
                <a:ea typeface="芫荽"/>
                <a:cs typeface="芫荽"/>
                <a:sym typeface="芫荽"/>
              </a:rPr>
              <a:t>112029004周珮珊</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FEFEFE"/>
        </a:solidFill>
      </p:bgPr>
    </p:bg>
    <p:spTree>
      <p:nvGrpSpPr>
        <p:cNvPr id="1" name=""/>
        <p:cNvGrpSpPr/>
        <p:nvPr/>
      </p:nvGrpSpPr>
      <p:grpSpPr>
        <a:xfrm>
          <a:off x="0" y="0"/>
          <a:ext cx="0" cy="0"/>
          <a:chOff x="0" y="0"/>
          <a:chExt cx="0" cy="0"/>
        </a:xfrm>
      </p:grpSpPr>
      <p:sp>
        <p:nvSpPr>
          <p:cNvPr name="Freeform 2" id="2" descr="Macro Close-Up of Blue-Green Human Eye with Detail"/>
          <p:cNvSpPr/>
          <p:nvPr/>
        </p:nvSpPr>
        <p:spPr>
          <a:xfrm flipH="false" flipV="false" rot="0">
            <a:off x="0" y="0"/>
            <a:ext cx="18244768" cy="10250242"/>
          </a:xfrm>
          <a:custGeom>
            <a:avLst/>
            <a:gdLst/>
            <a:ahLst/>
            <a:cxnLst/>
            <a:rect r="r" b="b" t="t" l="l"/>
            <a:pathLst>
              <a:path h="10250242" w="18244768">
                <a:moveTo>
                  <a:pt x="0" y="0"/>
                </a:moveTo>
                <a:lnTo>
                  <a:pt x="18244768" y="0"/>
                </a:lnTo>
                <a:lnTo>
                  <a:pt x="18244768" y="10250242"/>
                </a:lnTo>
                <a:lnTo>
                  <a:pt x="0" y="10250242"/>
                </a:lnTo>
                <a:lnTo>
                  <a:pt x="0" y="0"/>
                </a:lnTo>
                <a:close/>
              </a:path>
            </a:pathLst>
          </a:custGeom>
          <a:blipFill>
            <a:blip r:embed="rId2">
              <a:alphaModFix amt="69000"/>
            </a:blip>
            <a:stretch>
              <a:fillRect l="0" t="0" r="0" b="0"/>
            </a:stretch>
          </a:blipFill>
        </p:spPr>
      </p:sp>
      <p:grpSp>
        <p:nvGrpSpPr>
          <p:cNvPr name="Group 3" id="3"/>
          <p:cNvGrpSpPr/>
          <p:nvPr/>
        </p:nvGrpSpPr>
        <p:grpSpPr>
          <a:xfrm rot="0">
            <a:off x="-4279802" y="-2619962"/>
            <a:ext cx="28285649" cy="16419218"/>
            <a:chOff x="0" y="0"/>
            <a:chExt cx="1400223" cy="812800"/>
          </a:xfrm>
        </p:grpSpPr>
        <p:sp>
          <p:nvSpPr>
            <p:cNvPr name="Freeform 4" id="4"/>
            <p:cNvSpPr/>
            <p:nvPr/>
          </p:nvSpPr>
          <p:spPr>
            <a:xfrm flipH="false" flipV="false" rot="0">
              <a:off x="0" y="0"/>
              <a:ext cx="1400224" cy="812800"/>
            </a:xfrm>
            <a:custGeom>
              <a:avLst/>
              <a:gdLst/>
              <a:ahLst/>
              <a:cxnLst/>
              <a:rect r="r" b="b" t="t" l="l"/>
              <a:pathLst>
                <a:path h="812800" w="1400224">
                  <a:moveTo>
                    <a:pt x="700112" y="0"/>
                  </a:moveTo>
                  <a:cubicBezTo>
                    <a:pt x="313451" y="0"/>
                    <a:pt x="0" y="181951"/>
                    <a:pt x="0" y="406400"/>
                  </a:cubicBezTo>
                  <a:cubicBezTo>
                    <a:pt x="0" y="630849"/>
                    <a:pt x="313451" y="812800"/>
                    <a:pt x="700112" y="812800"/>
                  </a:cubicBezTo>
                  <a:cubicBezTo>
                    <a:pt x="1086773" y="812800"/>
                    <a:pt x="1400224" y="630849"/>
                    <a:pt x="1400224" y="406400"/>
                  </a:cubicBezTo>
                  <a:cubicBezTo>
                    <a:pt x="1400224" y="181951"/>
                    <a:pt x="1086773" y="0"/>
                    <a:pt x="700112" y="0"/>
                  </a:cubicBezTo>
                  <a:close/>
                </a:path>
              </a:pathLst>
            </a:custGeom>
            <a:solidFill>
              <a:srgbClr val="2E2E2E">
                <a:alpha val="72941"/>
              </a:srgbClr>
            </a:solidFill>
          </p:spPr>
        </p:sp>
        <p:sp>
          <p:nvSpPr>
            <p:cNvPr name="TextBox 5" id="5"/>
            <p:cNvSpPr txBox="true"/>
            <p:nvPr/>
          </p:nvSpPr>
          <p:spPr>
            <a:xfrm>
              <a:off x="131271" y="19050"/>
              <a:ext cx="1137682" cy="717550"/>
            </a:xfrm>
            <a:prstGeom prst="rect">
              <a:avLst/>
            </a:prstGeom>
          </p:spPr>
          <p:txBody>
            <a:bodyPr anchor="ctr" rtlCol="false" tIns="50800" lIns="50800" bIns="50800" rIns="50800"/>
            <a:lstStyle/>
            <a:p>
              <a:pPr algn="ctr">
                <a:lnSpc>
                  <a:spcPts val="3639"/>
                </a:lnSpc>
              </a:pPr>
            </a:p>
          </p:txBody>
        </p:sp>
      </p:grpSp>
      <p:grpSp>
        <p:nvGrpSpPr>
          <p:cNvPr name="Group 6" id="6"/>
          <p:cNvGrpSpPr/>
          <p:nvPr/>
        </p:nvGrpSpPr>
        <p:grpSpPr>
          <a:xfrm rot="0">
            <a:off x="-12700" y="3281831"/>
            <a:ext cx="18300700" cy="7130656"/>
            <a:chOff x="0" y="0"/>
            <a:chExt cx="4819937" cy="1878033"/>
          </a:xfrm>
        </p:grpSpPr>
        <p:sp>
          <p:nvSpPr>
            <p:cNvPr name="Freeform 7" id="7"/>
            <p:cNvSpPr/>
            <p:nvPr/>
          </p:nvSpPr>
          <p:spPr>
            <a:xfrm flipH="false" flipV="false" rot="0">
              <a:off x="0" y="0"/>
              <a:ext cx="4819938" cy="1878033"/>
            </a:xfrm>
            <a:custGeom>
              <a:avLst/>
              <a:gdLst/>
              <a:ahLst/>
              <a:cxnLst/>
              <a:rect r="r" b="b" t="t" l="l"/>
              <a:pathLst>
                <a:path h="1878033" w="4819938">
                  <a:moveTo>
                    <a:pt x="0" y="0"/>
                  </a:moveTo>
                  <a:lnTo>
                    <a:pt x="4819938" y="0"/>
                  </a:lnTo>
                  <a:lnTo>
                    <a:pt x="4819938" y="1878033"/>
                  </a:lnTo>
                  <a:lnTo>
                    <a:pt x="0" y="1878033"/>
                  </a:lnTo>
                  <a:close/>
                </a:path>
              </a:pathLst>
            </a:custGeom>
            <a:solidFill>
              <a:srgbClr val="FEFEFE"/>
            </a:solidFill>
          </p:spPr>
        </p:sp>
        <p:sp>
          <p:nvSpPr>
            <p:cNvPr name="TextBox 8" id="8"/>
            <p:cNvSpPr txBox="true"/>
            <p:nvPr/>
          </p:nvSpPr>
          <p:spPr>
            <a:xfrm>
              <a:off x="0" y="-66675"/>
              <a:ext cx="4819937" cy="1944708"/>
            </a:xfrm>
            <a:prstGeom prst="rect">
              <a:avLst/>
            </a:prstGeom>
          </p:spPr>
          <p:txBody>
            <a:bodyPr anchor="ctr" rtlCol="false" tIns="50800" lIns="50800" bIns="50800" rIns="50800"/>
            <a:lstStyle/>
            <a:p>
              <a:pPr algn="ctr">
                <a:lnSpc>
                  <a:spcPts val="3150"/>
                </a:lnSpc>
              </a:pPr>
            </a:p>
          </p:txBody>
        </p:sp>
      </p:grpSp>
      <p:sp>
        <p:nvSpPr>
          <p:cNvPr name="TextBox 9" id="9"/>
          <p:cNvSpPr txBox="true"/>
          <p:nvPr/>
        </p:nvSpPr>
        <p:spPr>
          <a:xfrm rot="0">
            <a:off x="2215602" y="1143000"/>
            <a:ext cx="13844095" cy="1181102"/>
          </a:xfrm>
          <a:prstGeom prst="rect">
            <a:avLst/>
          </a:prstGeom>
        </p:spPr>
        <p:txBody>
          <a:bodyPr anchor="t" rtlCol="false" tIns="0" lIns="0" bIns="0" rIns="0">
            <a:spAutoFit/>
          </a:bodyPr>
          <a:lstStyle/>
          <a:p>
            <a:pPr algn="ctr" marL="0" indent="0" lvl="0">
              <a:lnSpc>
                <a:spcPts val="8925"/>
              </a:lnSpc>
            </a:pPr>
            <a:r>
              <a:rPr lang="en-US" sz="8500" spc="-586">
                <a:solidFill>
                  <a:srgbClr val="FFFFFF"/>
                </a:solidFill>
                <a:latin typeface="芫荽"/>
                <a:ea typeface="芫荽"/>
                <a:cs typeface="芫荽"/>
                <a:sym typeface="芫荽"/>
              </a:rPr>
              <a:t>研究議題&amp;預期結果</a:t>
            </a:r>
          </a:p>
        </p:txBody>
      </p:sp>
      <p:sp>
        <p:nvSpPr>
          <p:cNvPr name="TextBox 10" id="10"/>
          <p:cNvSpPr txBox="true"/>
          <p:nvPr/>
        </p:nvSpPr>
        <p:spPr>
          <a:xfrm rot="0">
            <a:off x="6726831" y="7762943"/>
            <a:ext cx="13219721" cy="905169"/>
          </a:xfrm>
          <a:prstGeom prst="rect">
            <a:avLst/>
          </a:prstGeom>
        </p:spPr>
        <p:txBody>
          <a:bodyPr anchor="t" rtlCol="false" tIns="0" lIns="0" bIns="0" rIns="0">
            <a:spAutoFit/>
          </a:bodyPr>
          <a:lstStyle/>
          <a:p>
            <a:pPr algn="l">
              <a:lnSpc>
                <a:spcPts val="3645"/>
              </a:lnSpc>
              <a:spcBef>
                <a:spcPct val="0"/>
              </a:spcBef>
            </a:pPr>
            <a:r>
              <a:rPr lang="en-US" sz="2603" spc="-179">
                <a:solidFill>
                  <a:srgbClr val="FFFFFF"/>
                </a:solidFill>
                <a:latin typeface="芫荽"/>
                <a:ea typeface="芫荽"/>
                <a:cs typeface="芫荽"/>
                <a:sym typeface="芫荽"/>
              </a:rPr>
              <a:t>Patient</a:t>
            </a:r>
            <a:r>
              <a:rPr lang="en-US" sz="2603" spc="-179">
                <a:solidFill>
                  <a:srgbClr val="FFFFFF"/>
                </a:solidFill>
                <a:latin typeface="芫荽"/>
                <a:ea typeface="芫荽"/>
                <a:cs typeface="芫荽"/>
                <a:sym typeface="芫荽"/>
              </a:rPr>
              <a:t> Age 與疾病變數 (D, G, C, A, H, M, O) 的相關性都很低（大多在±0.2以內） 表示「年齡」與「是否患該疾病」之間沒有明顯的線性關係。 </a:t>
            </a:r>
          </a:p>
        </p:txBody>
      </p:sp>
      <p:grpSp>
        <p:nvGrpSpPr>
          <p:cNvPr name="Group 11" id="11"/>
          <p:cNvGrpSpPr/>
          <p:nvPr/>
        </p:nvGrpSpPr>
        <p:grpSpPr>
          <a:xfrm rot="0">
            <a:off x="1028700" y="4904982"/>
            <a:ext cx="16230600" cy="1789777"/>
            <a:chOff x="0" y="0"/>
            <a:chExt cx="5988840" cy="660400"/>
          </a:xfrm>
        </p:grpSpPr>
        <p:sp>
          <p:nvSpPr>
            <p:cNvPr name="Freeform 12" id="12"/>
            <p:cNvSpPr/>
            <p:nvPr/>
          </p:nvSpPr>
          <p:spPr>
            <a:xfrm flipH="false" flipV="false" rot="0">
              <a:off x="0" y="0"/>
              <a:ext cx="5988840" cy="660400"/>
            </a:xfrm>
            <a:custGeom>
              <a:avLst/>
              <a:gdLst/>
              <a:ahLst/>
              <a:cxnLst/>
              <a:rect r="r" b="b" t="t" l="l"/>
              <a:pathLst>
                <a:path h="660400" w="5988840">
                  <a:moveTo>
                    <a:pt x="5864380" y="660400"/>
                  </a:moveTo>
                  <a:lnTo>
                    <a:pt x="124460" y="660400"/>
                  </a:lnTo>
                  <a:cubicBezTo>
                    <a:pt x="55880" y="660400"/>
                    <a:pt x="0" y="604520"/>
                    <a:pt x="0" y="535940"/>
                  </a:cubicBezTo>
                  <a:lnTo>
                    <a:pt x="0" y="124460"/>
                  </a:lnTo>
                  <a:cubicBezTo>
                    <a:pt x="0" y="55880"/>
                    <a:pt x="55880" y="0"/>
                    <a:pt x="124460" y="0"/>
                  </a:cubicBezTo>
                  <a:lnTo>
                    <a:pt x="5864380" y="0"/>
                  </a:lnTo>
                  <a:cubicBezTo>
                    <a:pt x="5932960" y="0"/>
                    <a:pt x="5988840" y="55880"/>
                    <a:pt x="5988840" y="124460"/>
                  </a:cubicBezTo>
                  <a:lnTo>
                    <a:pt x="5988840" y="535940"/>
                  </a:lnTo>
                  <a:cubicBezTo>
                    <a:pt x="5988840" y="604520"/>
                    <a:pt x="5932960" y="660400"/>
                    <a:pt x="5864380" y="660400"/>
                  </a:cubicBezTo>
                  <a:close/>
                </a:path>
              </a:pathLst>
            </a:custGeom>
            <a:solidFill>
              <a:srgbClr val="12294E">
                <a:alpha val="84706"/>
              </a:srgbClr>
            </a:solidFill>
          </p:spPr>
        </p:sp>
      </p:grpSp>
      <p:grpSp>
        <p:nvGrpSpPr>
          <p:cNvPr name="Group 13" id="13"/>
          <p:cNvGrpSpPr/>
          <p:nvPr/>
        </p:nvGrpSpPr>
        <p:grpSpPr>
          <a:xfrm rot="0">
            <a:off x="1028700" y="6999559"/>
            <a:ext cx="16230600" cy="1789777"/>
            <a:chOff x="0" y="0"/>
            <a:chExt cx="5988840" cy="660400"/>
          </a:xfrm>
        </p:grpSpPr>
        <p:sp>
          <p:nvSpPr>
            <p:cNvPr name="Freeform 14" id="14"/>
            <p:cNvSpPr/>
            <p:nvPr/>
          </p:nvSpPr>
          <p:spPr>
            <a:xfrm flipH="false" flipV="false" rot="0">
              <a:off x="0" y="0"/>
              <a:ext cx="5988840" cy="660400"/>
            </a:xfrm>
            <a:custGeom>
              <a:avLst/>
              <a:gdLst/>
              <a:ahLst/>
              <a:cxnLst/>
              <a:rect r="r" b="b" t="t" l="l"/>
              <a:pathLst>
                <a:path h="660400" w="5988840">
                  <a:moveTo>
                    <a:pt x="5864380" y="660400"/>
                  </a:moveTo>
                  <a:lnTo>
                    <a:pt x="124460" y="660400"/>
                  </a:lnTo>
                  <a:cubicBezTo>
                    <a:pt x="55880" y="660400"/>
                    <a:pt x="0" y="604520"/>
                    <a:pt x="0" y="535940"/>
                  </a:cubicBezTo>
                  <a:lnTo>
                    <a:pt x="0" y="124460"/>
                  </a:lnTo>
                  <a:cubicBezTo>
                    <a:pt x="0" y="55880"/>
                    <a:pt x="55880" y="0"/>
                    <a:pt x="124460" y="0"/>
                  </a:cubicBezTo>
                  <a:lnTo>
                    <a:pt x="5864380" y="0"/>
                  </a:lnTo>
                  <a:cubicBezTo>
                    <a:pt x="5932960" y="0"/>
                    <a:pt x="5988840" y="55880"/>
                    <a:pt x="5988840" y="124460"/>
                  </a:cubicBezTo>
                  <a:lnTo>
                    <a:pt x="5988840" y="535940"/>
                  </a:lnTo>
                  <a:cubicBezTo>
                    <a:pt x="5988840" y="604520"/>
                    <a:pt x="5932960" y="660400"/>
                    <a:pt x="5864380" y="660400"/>
                  </a:cubicBezTo>
                  <a:close/>
                </a:path>
              </a:pathLst>
            </a:custGeom>
            <a:solidFill>
              <a:srgbClr val="12294E">
                <a:alpha val="84706"/>
              </a:srgbClr>
            </a:solidFill>
          </p:spPr>
        </p:sp>
      </p:grpSp>
      <p:sp>
        <p:nvSpPr>
          <p:cNvPr name="TextBox 15" id="15"/>
          <p:cNvSpPr txBox="true"/>
          <p:nvPr/>
        </p:nvSpPr>
        <p:spPr>
          <a:xfrm rot="0">
            <a:off x="1395856" y="5318711"/>
            <a:ext cx="15670079" cy="940973"/>
          </a:xfrm>
          <a:prstGeom prst="rect">
            <a:avLst/>
          </a:prstGeom>
        </p:spPr>
        <p:txBody>
          <a:bodyPr anchor="t" rtlCol="false" tIns="0" lIns="0" bIns="0" rIns="0">
            <a:spAutoFit/>
          </a:bodyPr>
          <a:lstStyle/>
          <a:p>
            <a:pPr algn="l">
              <a:lnSpc>
                <a:spcPts val="3785"/>
              </a:lnSpc>
              <a:spcBef>
                <a:spcPct val="0"/>
              </a:spcBef>
            </a:pPr>
            <a:r>
              <a:rPr lang="en-US" sz="2703" spc="-186">
                <a:solidFill>
                  <a:srgbClr val="FFFFFF"/>
                </a:solidFill>
                <a:latin typeface="芫荽"/>
                <a:ea typeface="芫荽"/>
                <a:cs typeface="芫荽"/>
                <a:sym typeface="芫荽"/>
              </a:rPr>
              <a:t>Patient</a:t>
            </a:r>
            <a:r>
              <a:rPr lang="en-US" sz="2703" spc="-186">
                <a:solidFill>
                  <a:srgbClr val="FFFFFF"/>
                </a:solidFill>
                <a:latin typeface="芫荽"/>
                <a:ea typeface="芫荽"/>
                <a:cs typeface="芫荽"/>
                <a:sym typeface="芫荽"/>
              </a:rPr>
              <a:t> Age 與疾病變數 (D, G, C, A, H, M, O) 的相關性都很低（大多在±0.2以內） 表示「年齡」與「是否患該疾病」之間沒有明顯的線性關係。</a:t>
            </a:r>
          </a:p>
        </p:txBody>
      </p:sp>
      <p:sp>
        <p:nvSpPr>
          <p:cNvPr name="TextBox 16" id="16"/>
          <p:cNvSpPr txBox="true"/>
          <p:nvPr/>
        </p:nvSpPr>
        <p:spPr>
          <a:xfrm rot="0">
            <a:off x="1357736" y="7281953"/>
            <a:ext cx="15670079" cy="905413"/>
          </a:xfrm>
          <a:prstGeom prst="rect">
            <a:avLst/>
          </a:prstGeom>
        </p:spPr>
        <p:txBody>
          <a:bodyPr anchor="t" rtlCol="false" tIns="0" lIns="0" bIns="0" rIns="0">
            <a:spAutoFit/>
          </a:bodyPr>
          <a:lstStyle/>
          <a:p>
            <a:pPr algn="l">
              <a:lnSpc>
                <a:spcPts val="3645"/>
              </a:lnSpc>
              <a:spcBef>
                <a:spcPct val="0"/>
              </a:spcBef>
            </a:pPr>
            <a:r>
              <a:rPr lang="en-US" sz="2603" spc="-179">
                <a:solidFill>
                  <a:srgbClr val="FFFFFF"/>
                </a:solidFill>
                <a:latin typeface="芫荽"/>
                <a:ea typeface="芫荽"/>
                <a:cs typeface="芫荽"/>
                <a:sym typeface="芫荽"/>
              </a:rPr>
              <a:t>疾病之間的相關性也普遍偏低（多數在 -0.2 ~ 0.2 之間） 顯示這些疾病之間彼此的發生沒有太強的關聯性。 例如：D 與 O 之間的相關係數為 -0.29 → 稍微負相關（可能一種疾病出現時另一種較少見）。</a:t>
            </a:r>
          </a:p>
        </p:txBody>
      </p:sp>
      <p:sp>
        <p:nvSpPr>
          <p:cNvPr name="TextBox 17" id="17"/>
          <p:cNvSpPr txBox="true"/>
          <p:nvPr/>
        </p:nvSpPr>
        <p:spPr>
          <a:xfrm rot="0">
            <a:off x="17259300" y="9220200"/>
            <a:ext cx="152400" cy="190500"/>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Noto Sans T Chinese"/>
                <a:ea typeface="Noto Sans T Chinese"/>
                <a:cs typeface="Noto Sans T Chinese"/>
                <a:sym typeface="Noto Sans T Chinese"/>
              </a:rPr>
              <a:t>19</a:t>
            </a:r>
          </a:p>
        </p:txBody>
      </p:sp>
      <p:sp>
        <p:nvSpPr>
          <p:cNvPr name="TextBox 18" id="18"/>
          <p:cNvSpPr txBox="true"/>
          <p:nvPr/>
        </p:nvSpPr>
        <p:spPr>
          <a:xfrm rot="0">
            <a:off x="724920" y="637413"/>
            <a:ext cx="16838159" cy="391287"/>
          </a:xfrm>
          <a:prstGeom prst="rect">
            <a:avLst/>
          </a:prstGeom>
        </p:spPr>
        <p:txBody>
          <a:bodyPr anchor="t" rtlCol="false" tIns="0" lIns="0" bIns="0" rIns="0">
            <a:spAutoFit/>
          </a:bodyPr>
          <a:lstStyle/>
          <a:p>
            <a:pPr algn="r" marL="0" indent="0" lvl="0">
              <a:lnSpc>
                <a:spcPts val="2784"/>
              </a:lnSpc>
              <a:spcBef>
                <a:spcPct val="0"/>
              </a:spcBef>
            </a:pPr>
            <a:r>
              <a:rPr lang="en-US" sz="3200" spc="-220" strike="noStrike" u="none">
                <a:solidFill>
                  <a:srgbClr val="FFFFFF"/>
                </a:solidFill>
                <a:latin typeface="芫荽"/>
                <a:ea typeface="芫荽"/>
                <a:cs typeface="芫荽"/>
                <a:sym typeface="芫荽"/>
              </a:rPr>
              <a:t>112029004周珮珊</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EFEFE"/>
        </a:solidFill>
      </p:bgPr>
    </p:bg>
    <p:spTree>
      <p:nvGrpSpPr>
        <p:cNvPr id="1" name=""/>
        <p:cNvGrpSpPr/>
        <p:nvPr/>
      </p:nvGrpSpPr>
      <p:grpSpPr>
        <a:xfrm>
          <a:off x="0" y="0"/>
          <a:ext cx="0" cy="0"/>
          <a:chOff x="0" y="0"/>
          <a:chExt cx="0" cy="0"/>
        </a:xfrm>
      </p:grpSpPr>
      <p:sp>
        <p:nvSpPr>
          <p:cNvPr name="Freeform 2" id="2"/>
          <p:cNvSpPr/>
          <p:nvPr/>
        </p:nvSpPr>
        <p:spPr>
          <a:xfrm flipH="false" flipV="false" rot="0">
            <a:off x="-22194" y="0"/>
            <a:ext cx="18310194" cy="10287000"/>
          </a:xfrm>
          <a:custGeom>
            <a:avLst/>
            <a:gdLst/>
            <a:ahLst/>
            <a:cxnLst/>
            <a:rect r="r" b="b" t="t" l="l"/>
            <a:pathLst>
              <a:path h="10287000" w="18310194">
                <a:moveTo>
                  <a:pt x="0" y="0"/>
                </a:moveTo>
                <a:lnTo>
                  <a:pt x="18310194" y="0"/>
                </a:lnTo>
                <a:lnTo>
                  <a:pt x="18310194" y="10287000"/>
                </a:lnTo>
                <a:lnTo>
                  <a:pt x="0" y="10287000"/>
                </a:lnTo>
                <a:lnTo>
                  <a:pt x="0" y="0"/>
                </a:lnTo>
                <a:close/>
              </a:path>
            </a:pathLst>
          </a:custGeom>
          <a:blipFill>
            <a:blip r:embed="rId2">
              <a:alphaModFix amt="69000"/>
            </a:blip>
            <a:stretch>
              <a:fillRect l="0" t="0" r="0" b="0"/>
            </a:stretch>
          </a:blipFill>
        </p:spPr>
      </p:sp>
      <p:grpSp>
        <p:nvGrpSpPr>
          <p:cNvPr name="Group 3" id="3"/>
          <p:cNvGrpSpPr/>
          <p:nvPr/>
        </p:nvGrpSpPr>
        <p:grpSpPr>
          <a:xfrm rot="0">
            <a:off x="-4541061" y="-2460778"/>
            <a:ext cx="28285649" cy="16419218"/>
            <a:chOff x="0" y="0"/>
            <a:chExt cx="1400223" cy="812800"/>
          </a:xfrm>
        </p:grpSpPr>
        <p:sp>
          <p:nvSpPr>
            <p:cNvPr name="Freeform 4" id="4"/>
            <p:cNvSpPr/>
            <p:nvPr/>
          </p:nvSpPr>
          <p:spPr>
            <a:xfrm flipH="false" flipV="false" rot="0">
              <a:off x="0" y="0"/>
              <a:ext cx="1400224" cy="812800"/>
            </a:xfrm>
            <a:custGeom>
              <a:avLst/>
              <a:gdLst/>
              <a:ahLst/>
              <a:cxnLst/>
              <a:rect r="r" b="b" t="t" l="l"/>
              <a:pathLst>
                <a:path h="812800" w="1400224">
                  <a:moveTo>
                    <a:pt x="700112" y="0"/>
                  </a:moveTo>
                  <a:cubicBezTo>
                    <a:pt x="313451" y="0"/>
                    <a:pt x="0" y="181951"/>
                    <a:pt x="0" y="406400"/>
                  </a:cubicBezTo>
                  <a:cubicBezTo>
                    <a:pt x="0" y="630849"/>
                    <a:pt x="313451" y="812800"/>
                    <a:pt x="700112" y="812800"/>
                  </a:cubicBezTo>
                  <a:cubicBezTo>
                    <a:pt x="1086773" y="812800"/>
                    <a:pt x="1400224" y="630849"/>
                    <a:pt x="1400224" y="406400"/>
                  </a:cubicBezTo>
                  <a:cubicBezTo>
                    <a:pt x="1400224" y="181951"/>
                    <a:pt x="1086773" y="0"/>
                    <a:pt x="700112" y="0"/>
                  </a:cubicBezTo>
                  <a:close/>
                </a:path>
              </a:pathLst>
            </a:custGeom>
            <a:solidFill>
              <a:srgbClr val="2E2E2E">
                <a:alpha val="72941"/>
              </a:srgbClr>
            </a:solidFill>
          </p:spPr>
        </p:sp>
        <p:sp>
          <p:nvSpPr>
            <p:cNvPr name="TextBox 5" id="5"/>
            <p:cNvSpPr txBox="true"/>
            <p:nvPr/>
          </p:nvSpPr>
          <p:spPr>
            <a:xfrm>
              <a:off x="131271" y="19050"/>
              <a:ext cx="1137682" cy="717550"/>
            </a:xfrm>
            <a:prstGeom prst="rect">
              <a:avLst/>
            </a:prstGeom>
          </p:spPr>
          <p:txBody>
            <a:bodyPr anchor="ctr" rtlCol="false" tIns="50800" lIns="50800" bIns="50800" rIns="50800"/>
            <a:lstStyle/>
            <a:p>
              <a:pPr algn="ctr">
                <a:lnSpc>
                  <a:spcPts val="3639"/>
                </a:lnSpc>
              </a:pPr>
            </a:p>
          </p:txBody>
        </p:sp>
      </p:grpSp>
      <p:sp>
        <p:nvSpPr>
          <p:cNvPr name="AutoShape 6" id="6"/>
          <p:cNvSpPr/>
          <p:nvPr/>
        </p:nvSpPr>
        <p:spPr>
          <a:xfrm>
            <a:off x="8191317" y="3300930"/>
            <a:ext cx="915527" cy="0"/>
          </a:xfrm>
          <a:prstGeom prst="line">
            <a:avLst/>
          </a:prstGeom>
          <a:ln cap="rnd" w="180975">
            <a:solidFill>
              <a:srgbClr val="FFFFFF"/>
            </a:solidFill>
            <a:prstDash val="solid"/>
            <a:headEnd type="none" len="sm" w="sm"/>
            <a:tailEnd type="none" len="sm" w="sm"/>
          </a:ln>
        </p:spPr>
      </p:sp>
      <p:grpSp>
        <p:nvGrpSpPr>
          <p:cNvPr name="Group 7" id="7"/>
          <p:cNvGrpSpPr/>
          <p:nvPr/>
        </p:nvGrpSpPr>
        <p:grpSpPr>
          <a:xfrm rot="0">
            <a:off x="9792263" y="3880074"/>
            <a:ext cx="802807" cy="802807"/>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9" id="9"/>
            <p:cNvSpPr txBox="true"/>
            <p:nvPr/>
          </p:nvSpPr>
          <p:spPr>
            <a:xfrm>
              <a:off x="76200" y="19050"/>
              <a:ext cx="660400" cy="717550"/>
            </a:xfrm>
            <a:prstGeom prst="rect">
              <a:avLst/>
            </a:prstGeom>
          </p:spPr>
          <p:txBody>
            <a:bodyPr anchor="ctr" rtlCol="false" tIns="50800" lIns="50800" bIns="50800" rIns="50800"/>
            <a:lstStyle/>
            <a:p>
              <a:pPr algn="ctr">
                <a:lnSpc>
                  <a:spcPts val="3499"/>
                </a:lnSpc>
              </a:pPr>
              <a:r>
                <a:rPr lang="en-US" sz="2499">
                  <a:solidFill>
                    <a:srgbClr val="12294E"/>
                  </a:solidFill>
                  <a:latin typeface="芫荽"/>
                  <a:ea typeface="芫荽"/>
                  <a:cs typeface="芫荽"/>
                  <a:sym typeface="芫荽"/>
                </a:rPr>
                <a:t>05.</a:t>
              </a:r>
            </a:p>
          </p:txBody>
        </p:sp>
      </p:grpSp>
      <p:grpSp>
        <p:nvGrpSpPr>
          <p:cNvPr name="Group 10" id="10"/>
          <p:cNvGrpSpPr/>
          <p:nvPr/>
        </p:nvGrpSpPr>
        <p:grpSpPr>
          <a:xfrm rot="0">
            <a:off x="9792263" y="5171223"/>
            <a:ext cx="802807" cy="802807"/>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12" id="12"/>
            <p:cNvSpPr txBox="true"/>
            <p:nvPr/>
          </p:nvSpPr>
          <p:spPr>
            <a:xfrm>
              <a:off x="76200" y="19050"/>
              <a:ext cx="660400" cy="717550"/>
            </a:xfrm>
            <a:prstGeom prst="rect">
              <a:avLst/>
            </a:prstGeom>
          </p:spPr>
          <p:txBody>
            <a:bodyPr anchor="ctr" rtlCol="false" tIns="50800" lIns="50800" bIns="50800" rIns="50800"/>
            <a:lstStyle/>
            <a:p>
              <a:pPr algn="ctr">
                <a:lnSpc>
                  <a:spcPts val="3499"/>
                </a:lnSpc>
              </a:pPr>
              <a:r>
                <a:rPr lang="en-US" sz="2499">
                  <a:solidFill>
                    <a:srgbClr val="12294E"/>
                  </a:solidFill>
                  <a:latin typeface="芫荽"/>
                  <a:ea typeface="芫荽"/>
                  <a:cs typeface="芫荽"/>
                  <a:sym typeface="芫荽"/>
                </a:rPr>
                <a:t>06.</a:t>
              </a:r>
            </a:p>
          </p:txBody>
        </p:sp>
      </p:grpSp>
      <p:grpSp>
        <p:nvGrpSpPr>
          <p:cNvPr name="Group 13" id="13"/>
          <p:cNvGrpSpPr/>
          <p:nvPr/>
        </p:nvGrpSpPr>
        <p:grpSpPr>
          <a:xfrm rot="0">
            <a:off x="9792263" y="6462373"/>
            <a:ext cx="802807" cy="802807"/>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15" id="15"/>
            <p:cNvSpPr txBox="true"/>
            <p:nvPr/>
          </p:nvSpPr>
          <p:spPr>
            <a:xfrm>
              <a:off x="76200" y="19050"/>
              <a:ext cx="660400" cy="717550"/>
            </a:xfrm>
            <a:prstGeom prst="rect">
              <a:avLst/>
            </a:prstGeom>
          </p:spPr>
          <p:txBody>
            <a:bodyPr anchor="ctr" rtlCol="false" tIns="50800" lIns="50800" bIns="50800" rIns="50800"/>
            <a:lstStyle/>
            <a:p>
              <a:pPr algn="ctr">
                <a:lnSpc>
                  <a:spcPts val="3499"/>
                </a:lnSpc>
              </a:pPr>
              <a:r>
                <a:rPr lang="en-US" sz="2499">
                  <a:solidFill>
                    <a:srgbClr val="12294E"/>
                  </a:solidFill>
                  <a:latin typeface="芫荽"/>
                  <a:ea typeface="芫荽"/>
                  <a:cs typeface="芫荽"/>
                  <a:sym typeface="芫荽"/>
                </a:rPr>
                <a:t>07.</a:t>
              </a:r>
            </a:p>
          </p:txBody>
        </p:sp>
      </p:grpSp>
      <p:sp>
        <p:nvSpPr>
          <p:cNvPr name="TextBox 16" id="16"/>
          <p:cNvSpPr txBox="true"/>
          <p:nvPr/>
        </p:nvSpPr>
        <p:spPr>
          <a:xfrm rot="0">
            <a:off x="5655727" y="1906885"/>
            <a:ext cx="5986706" cy="963953"/>
          </a:xfrm>
          <a:prstGeom prst="rect">
            <a:avLst/>
          </a:prstGeom>
        </p:spPr>
        <p:txBody>
          <a:bodyPr anchor="t" rtlCol="false" tIns="0" lIns="0" bIns="0" rIns="0">
            <a:spAutoFit/>
          </a:bodyPr>
          <a:lstStyle/>
          <a:p>
            <a:pPr algn="ctr">
              <a:lnSpc>
                <a:spcPts val="6960"/>
              </a:lnSpc>
            </a:pPr>
            <a:r>
              <a:rPr lang="en-US" sz="8000" spc="-552">
                <a:solidFill>
                  <a:srgbClr val="FFFFFF"/>
                </a:solidFill>
                <a:latin typeface="芫荽"/>
                <a:ea typeface="芫荽"/>
                <a:cs typeface="芫荽"/>
                <a:sym typeface="芫荽"/>
              </a:rPr>
              <a:t>目錄</a:t>
            </a:r>
          </a:p>
        </p:txBody>
      </p:sp>
      <p:sp>
        <p:nvSpPr>
          <p:cNvPr name="TextBox 17" id="17"/>
          <p:cNvSpPr txBox="true"/>
          <p:nvPr/>
        </p:nvSpPr>
        <p:spPr>
          <a:xfrm rot="0">
            <a:off x="4937702" y="3394299"/>
            <a:ext cx="4473562" cy="5077390"/>
          </a:xfrm>
          <a:prstGeom prst="rect">
            <a:avLst/>
          </a:prstGeom>
        </p:spPr>
        <p:txBody>
          <a:bodyPr anchor="t" rtlCol="false" tIns="0" lIns="0" bIns="0" rIns="0">
            <a:spAutoFit/>
          </a:bodyPr>
          <a:lstStyle/>
          <a:p>
            <a:pPr algn="l">
              <a:lnSpc>
                <a:spcPts val="10340"/>
              </a:lnSpc>
            </a:pPr>
            <a:r>
              <a:rPr lang="en-US" sz="4495" spc="-310">
                <a:solidFill>
                  <a:srgbClr val="FFFFFF"/>
                </a:solidFill>
                <a:latin typeface="芫荽"/>
                <a:ea typeface="芫荽"/>
                <a:cs typeface="芫荽"/>
                <a:sym typeface="芫荽"/>
              </a:rPr>
              <a:t>問</a:t>
            </a:r>
            <a:r>
              <a:rPr lang="en-US" sz="4495" spc="-310">
                <a:solidFill>
                  <a:srgbClr val="FFFFFF"/>
                </a:solidFill>
                <a:latin typeface="芫荽"/>
                <a:ea typeface="芫荽"/>
                <a:cs typeface="芫荽"/>
                <a:sym typeface="芫荽"/>
              </a:rPr>
              <a:t>題描述</a:t>
            </a:r>
          </a:p>
          <a:p>
            <a:pPr algn="l">
              <a:lnSpc>
                <a:spcPts val="10340"/>
              </a:lnSpc>
            </a:pPr>
            <a:r>
              <a:rPr lang="en-US" sz="4495" spc="-310">
                <a:solidFill>
                  <a:srgbClr val="FFFFFF"/>
                </a:solidFill>
                <a:latin typeface="芫荽"/>
                <a:ea typeface="芫荽"/>
                <a:cs typeface="芫荽"/>
                <a:sym typeface="芫荽"/>
              </a:rPr>
              <a:t>資料描述</a:t>
            </a:r>
          </a:p>
          <a:p>
            <a:pPr algn="l">
              <a:lnSpc>
                <a:spcPts val="10340"/>
              </a:lnSpc>
            </a:pPr>
            <a:r>
              <a:rPr lang="en-US" sz="4495" spc="-310">
                <a:solidFill>
                  <a:srgbClr val="FFFFFF"/>
                </a:solidFill>
                <a:latin typeface="芫荽"/>
                <a:ea typeface="芫荽"/>
                <a:cs typeface="芫荽"/>
                <a:sym typeface="芫荽"/>
              </a:rPr>
              <a:t>資料前處理</a:t>
            </a:r>
          </a:p>
          <a:p>
            <a:pPr algn="l">
              <a:lnSpc>
                <a:spcPts val="10340"/>
              </a:lnSpc>
            </a:pPr>
            <a:r>
              <a:rPr lang="en-US" sz="4495" spc="-310">
                <a:solidFill>
                  <a:srgbClr val="FFFFFF"/>
                </a:solidFill>
                <a:latin typeface="芫荽"/>
                <a:ea typeface="芫荽"/>
                <a:cs typeface="芫荽"/>
                <a:sym typeface="芫荽"/>
              </a:rPr>
              <a:t>實驗設計</a:t>
            </a:r>
          </a:p>
        </p:txBody>
      </p:sp>
      <p:sp>
        <p:nvSpPr>
          <p:cNvPr name="TextBox 18" id="18"/>
          <p:cNvSpPr txBox="true"/>
          <p:nvPr/>
        </p:nvSpPr>
        <p:spPr>
          <a:xfrm rot="0">
            <a:off x="10976070" y="3431327"/>
            <a:ext cx="5387098" cy="5114925"/>
          </a:xfrm>
          <a:prstGeom prst="rect">
            <a:avLst/>
          </a:prstGeom>
        </p:spPr>
        <p:txBody>
          <a:bodyPr anchor="t" rtlCol="false" tIns="0" lIns="0" bIns="0" rIns="0">
            <a:spAutoFit/>
          </a:bodyPr>
          <a:lstStyle/>
          <a:p>
            <a:pPr algn="l">
              <a:lnSpc>
                <a:spcPts val="10349"/>
              </a:lnSpc>
            </a:pPr>
            <a:r>
              <a:rPr lang="en-US" sz="4500" spc="-310">
                <a:solidFill>
                  <a:srgbClr val="FFFFFF"/>
                </a:solidFill>
                <a:latin typeface="芫荽"/>
                <a:ea typeface="芫荽"/>
                <a:cs typeface="芫荽"/>
                <a:sym typeface="芫荽"/>
              </a:rPr>
              <a:t>資料視覺化分析</a:t>
            </a:r>
          </a:p>
          <a:p>
            <a:pPr algn="l">
              <a:lnSpc>
                <a:spcPts val="10349"/>
              </a:lnSpc>
            </a:pPr>
            <a:r>
              <a:rPr lang="en-US" sz="4500" spc="-310">
                <a:solidFill>
                  <a:srgbClr val="FFFFFF"/>
                </a:solidFill>
                <a:latin typeface="芫荽"/>
                <a:ea typeface="芫荽"/>
                <a:cs typeface="芫荽"/>
                <a:sym typeface="芫荽"/>
              </a:rPr>
              <a:t>研究議題&amp;預期結果</a:t>
            </a:r>
          </a:p>
          <a:p>
            <a:pPr algn="l">
              <a:lnSpc>
                <a:spcPts val="10349"/>
              </a:lnSpc>
            </a:pPr>
            <a:r>
              <a:rPr lang="en-US" sz="4500" spc="-310">
                <a:solidFill>
                  <a:srgbClr val="FFFFFF"/>
                </a:solidFill>
                <a:latin typeface="芫荽"/>
                <a:ea typeface="芫荽"/>
                <a:cs typeface="芫荽"/>
                <a:sym typeface="芫荽"/>
              </a:rPr>
              <a:t>參考文獻</a:t>
            </a:r>
          </a:p>
          <a:p>
            <a:pPr algn="l">
              <a:lnSpc>
                <a:spcPts val="10349"/>
              </a:lnSpc>
            </a:pPr>
            <a:r>
              <a:rPr lang="en-US" sz="4500" spc="-310">
                <a:solidFill>
                  <a:srgbClr val="FFFFFF"/>
                </a:solidFill>
                <a:latin typeface="芫荽"/>
                <a:ea typeface="芫荽"/>
                <a:cs typeface="芫荽"/>
                <a:sym typeface="芫荽"/>
              </a:rPr>
              <a:t>分工表</a:t>
            </a:r>
          </a:p>
        </p:txBody>
      </p:sp>
      <p:grpSp>
        <p:nvGrpSpPr>
          <p:cNvPr name="Group 19" id="19"/>
          <p:cNvGrpSpPr/>
          <p:nvPr/>
        </p:nvGrpSpPr>
        <p:grpSpPr>
          <a:xfrm rot="0">
            <a:off x="3753895" y="3880074"/>
            <a:ext cx="802807" cy="802807"/>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21" id="21"/>
            <p:cNvSpPr txBox="true"/>
            <p:nvPr/>
          </p:nvSpPr>
          <p:spPr>
            <a:xfrm>
              <a:off x="76200" y="19050"/>
              <a:ext cx="660400" cy="717550"/>
            </a:xfrm>
            <a:prstGeom prst="rect">
              <a:avLst/>
            </a:prstGeom>
          </p:spPr>
          <p:txBody>
            <a:bodyPr anchor="ctr" rtlCol="false" tIns="50800" lIns="50800" bIns="50800" rIns="50800"/>
            <a:lstStyle/>
            <a:p>
              <a:pPr algn="ctr">
                <a:lnSpc>
                  <a:spcPts val="3499"/>
                </a:lnSpc>
              </a:pPr>
              <a:r>
                <a:rPr lang="en-US" sz="2499">
                  <a:solidFill>
                    <a:srgbClr val="12294E"/>
                  </a:solidFill>
                  <a:latin typeface="芫荽"/>
                  <a:ea typeface="芫荽"/>
                  <a:cs typeface="芫荽"/>
                  <a:sym typeface="芫荽"/>
                </a:rPr>
                <a:t>01.</a:t>
              </a:r>
            </a:p>
          </p:txBody>
        </p:sp>
      </p:grpSp>
      <p:grpSp>
        <p:nvGrpSpPr>
          <p:cNvPr name="Group 22" id="22"/>
          <p:cNvGrpSpPr/>
          <p:nvPr/>
        </p:nvGrpSpPr>
        <p:grpSpPr>
          <a:xfrm rot="0">
            <a:off x="3753895" y="5171223"/>
            <a:ext cx="802807" cy="802807"/>
            <a:chOff x="0" y="0"/>
            <a:chExt cx="812800" cy="812800"/>
          </a:xfrm>
        </p:grpSpPr>
        <p:sp>
          <p:nvSpPr>
            <p:cNvPr name="Freeform 23" id="2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24" id="24"/>
            <p:cNvSpPr txBox="true"/>
            <p:nvPr/>
          </p:nvSpPr>
          <p:spPr>
            <a:xfrm>
              <a:off x="76200" y="19050"/>
              <a:ext cx="660400" cy="717550"/>
            </a:xfrm>
            <a:prstGeom prst="rect">
              <a:avLst/>
            </a:prstGeom>
          </p:spPr>
          <p:txBody>
            <a:bodyPr anchor="ctr" rtlCol="false" tIns="50800" lIns="50800" bIns="50800" rIns="50800"/>
            <a:lstStyle/>
            <a:p>
              <a:pPr algn="ctr">
                <a:lnSpc>
                  <a:spcPts val="3499"/>
                </a:lnSpc>
              </a:pPr>
              <a:r>
                <a:rPr lang="en-US" sz="2499">
                  <a:solidFill>
                    <a:srgbClr val="12294E"/>
                  </a:solidFill>
                  <a:latin typeface="芫荽"/>
                  <a:ea typeface="芫荽"/>
                  <a:cs typeface="芫荽"/>
                  <a:sym typeface="芫荽"/>
                </a:rPr>
                <a:t>02.</a:t>
              </a:r>
            </a:p>
          </p:txBody>
        </p:sp>
      </p:grpSp>
      <p:grpSp>
        <p:nvGrpSpPr>
          <p:cNvPr name="Group 25" id="25"/>
          <p:cNvGrpSpPr/>
          <p:nvPr/>
        </p:nvGrpSpPr>
        <p:grpSpPr>
          <a:xfrm rot="0">
            <a:off x="3753895" y="6462373"/>
            <a:ext cx="802807" cy="802807"/>
            <a:chOff x="0" y="0"/>
            <a:chExt cx="812800" cy="812800"/>
          </a:xfrm>
        </p:grpSpPr>
        <p:sp>
          <p:nvSpPr>
            <p:cNvPr name="Freeform 26" id="2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27" id="27"/>
            <p:cNvSpPr txBox="true"/>
            <p:nvPr/>
          </p:nvSpPr>
          <p:spPr>
            <a:xfrm>
              <a:off x="76200" y="19050"/>
              <a:ext cx="660400" cy="717550"/>
            </a:xfrm>
            <a:prstGeom prst="rect">
              <a:avLst/>
            </a:prstGeom>
          </p:spPr>
          <p:txBody>
            <a:bodyPr anchor="ctr" rtlCol="false" tIns="50800" lIns="50800" bIns="50800" rIns="50800"/>
            <a:lstStyle/>
            <a:p>
              <a:pPr algn="ctr">
                <a:lnSpc>
                  <a:spcPts val="3499"/>
                </a:lnSpc>
              </a:pPr>
              <a:r>
                <a:rPr lang="en-US" sz="2499">
                  <a:solidFill>
                    <a:srgbClr val="12294E"/>
                  </a:solidFill>
                  <a:latin typeface="芫荽"/>
                  <a:ea typeface="芫荽"/>
                  <a:cs typeface="芫荽"/>
                  <a:sym typeface="芫荽"/>
                </a:rPr>
                <a:t>03.</a:t>
              </a:r>
            </a:p>
          </p:txBody>
        </p:sp>
      </p:grpSp>
      <p:grpSp>
        <p:nvGrpSpPr>
          <p:cNvPr name="Group 28" id="28"/>
          <p:cNvGrpSpPr/>
          <p:nvPr/>
        </p:nvGrpSpPr>
        <p:grpSpPr>
          <a:xfrm rot="0">
            <a:off x="3753895" y="7824958"/>
            <a:ext cx="802807" cy="802807"/>
            <a:chOff x="0" y="0"/>
            <a:chExt cx="812800" cy="812800"/>
          </a:xfrm>
        </p:grpSpPr>
        <p:sp>
          <p:nvSpPr>
            <p:cNvPr name="Freeform 29" id="2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30" id="30"/>
            <p:cNvSpPr txBox="true"/>
            <p:nvPr/>
          </p:nvSpPr>
          <p:spPr>
            <a:xfrm>
              <a:off x="76200" y="19050"/>
              <a:ext cx="660400" cy="717550"/>
            </a:xfrm>
            <a:prstGeom prst="rect">
              <a:avLst/>
            </a:prstGeom>
          </p:spPr>
          <p:txBody>
            <a:bodyPr anchor="ctr" rtlCol="false" tIns="50800" lIns="50800" bIns="50800" rIns="50800"/>
            <a:lstStyle/>
            <a:p>
              <a:pPr algn="ctr">
                <a:lnSpc>
                  <a:spcPts val="3499"/>
                </a:lnSpc>
              </a:pPr>
              <a:r>
                <a:rPr lang="en-US" sz="2499">
                  <a:solidFill>
                    <a:srgbClr val="12294E"/>
                  </a:solidFill>
                  <a:latin typeface="芫荽"/>
                  <a:ea typeface="芫荽"/>
                  <a:cs typeface="芫荽"/>
                  <a:sym typeface="芫荽"/>
                </a:rPr>
                <a:t>04.</a:t>
              </a:r>
            </a:p>
          </p:txBody>
        </p:sp>
      </p:grpSp>
      <p:grpSp>
        <p:nvGrpSpPr>
          <p:cNvPr name="Group 31" id="31"/>
          <p:cNvGrpSpPr/>
          <p:nvPr/>
        </p:nvGrpSpPr>
        <p:grpSpPr>
          <a:xfrm rot="0">
            <a:off x="9792263" y="7824958"/>
            <a:ext cx="802807" cy="802807"/>
            <a:chOff x="0" y="0"/>
            <a:chExt cx="812800" cy="812800"/>
          </a:xfrm>
        </p:grpSpPr>
        <p:sp>
          <p:nvSpPr>
            <p:cNvPr name="Freeform 32" id="3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33" id="33"/>
            <p:cNvSpPr txBox="true"/>
            <p:nvPr/>
          </p:nvSpPr>
          <p:spPr>
            <a:xfrm>
              <a:off x="76200" y="19050"/>
              <a:ext cx="660400" cy="717550"/>
            </a:xfrm>
            <a:prstGeom prst="rect">
              <a:avLst/>
            </a:prstGeom>
          </p:spPr>
          <p:txBody>
            <a:bodyPr anchor="ctr" rtlCol="false" tIns="50800" lIns="50800" bIns="50800" rIns="50800"/>
            <a:lstStyle/>
            <a:p>
              <a:pPr algn="ctr">
                <a:lnSpc>
                  <a:spcPts val="3499"/>
                </a:lnSpc>
              </a:pPr>
              <a:r>
                <a:rPr lang="en-US" sz="2499">
                  <a:solidFill>
                    <a:srgbClr val="12294E"/>
                  </a:solidFill>
                  <a:latin typeface="芫荽"/>
                  <a:ea typeface="芫荽"/>
                  <a:cs typeface="芫荽"/>
                  <a:sym typeface="芫荽"/>
                </a:rPr>
                <a:t>08.</a:t>
              </a:r>
            </a:p>
          </p:txBody>
        </p:sp>
      </p:grpSp>
      <p:sp>
        <p:nvSpPr>
          <p:cNvPr name="TextBox 34" id="34"/>
          <p:cNvSpPr txBox="true"/>
          <p:nvPr/>
        </p:nvSpPr>
        <p:spPr>
          <a:xfrm rot="0">
            <a:off x="17259300" y="9220200"/>
            <a:ext cx="152400" cy="190500"/>
          </a:xfrm>
          <a:prstGeom prst="rect">
            <a:avLst/>
          </a:prstGeom>
        </p:spPr>
        <p:txBody>
          <a:bodyPr anchor="t" rtlCol="false" tIns="0" lIns="0" bIns="0" rIns="0" wrap="none">
            <a:spAutoFit/>
          </a:bodyPr>
          <a:lstStyle/>
          <a:p>
            <a:pPr algn="ctr">
              <a:lnSpc>
                <a:spcPts val="2800"/>
              </a:lnSpc>
              <a:spcBef>
                <a:spcPct val="0"/>
              </a:spcBef>
            </a:pPr>
            <a:r>
              <a:rPr lang="en-US" sz="2000">
                <a:solidFill>
                  <a:srgbClr val="FFFFFF"/>
                </a:solidFill>
                <a:latin typeface="Noto Sans T Chinese"/>
                <a:ea typeface="Noto Sans T Chinese"/>
                <a:cs typeface="Noto Sans T Chinese"/>
                <a:sym typeface="Noto Sans T Chinese"/>
              </a:rPr>
              <a:t>2</a:t>
            </a:r>
          </a:p>
        </p:txBody>
      </p:sp>
      <p:sp>
        <p:nvSpPr>
          <p:cNvPr name="TextBox 35" id="35"/>
          <p:cNvSpPr txBox="true"/>
          <p:nvPr/>
        </p:nvSpPr>
        <p:spPr>
          <a:xfrm rot="0">
            <a:off x="724920" y="637413"/>
            <a:ext cx="16838159" cy="391287"/>
          </a:xfrm>
          <a:prstGeom prst="rect">
            <a:avLst/>
          </a:prstGeom>
        </p:spPr>
        <p:txBody>
          <a:bodyPr anchor="t" rtlCol="false" tIns="0" lIns="0" bIns="0" rIns="0">
            <a:spAutoFit/>
          </a:bodyPr>
          <a:lstStyle/>
          <a:p>
            <a:pPr algn="r" marL="0" indent="0" lvl="0">
              <a:lnSpc>
                <a:spcPts val="2784"/>
              </a:lnSpc>
              <a:spcBef>
                <a:spcPct val="0"/>
              </a:spcBef>
            </a:pPr>
            <a:r>
              <a:rPr lang="en-US" sz="3200" spc="-220" strike="noStrike" u="none">
                <a:solidFill>
                  <a:srgbClr val="FFFFFF"/>
                </a:solidFill>
                <a:latin typeface="芫荽"/>
                <a:ea typeface="芫荽"/>
                <a:cs typeface="芫荽"/>
                <a:sym typeface="芫荽"/>
              </a:rPr>
              <a:t>112029022黃少虹</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FEFEFE"/>
        </a:solidFill>
      </p:bgPr>
    </p:bg>
    <p:spTree>
      <p:nvGrpSpPr>
        <p:cNvPr id="1" name=""/>
        <p:cNvGrpSpPr/>
        <p:nvPr/>
      </p:nvGrpSpPr>
      <p:grpSpPr>
        <a:xfrm>
          <a:off x="0" y="0"/>
          <a:ext cx="0" cy="0"/>
          <a:chOff x="0" y="0"/>
          <a:chExt cx="0" cy="0"/>
        </a:xfrm>
      </p:grpSpPr>
      <p:sp>
        <p:nvSpPr>
          <p:cNvPr name="Freeform 2" id="2" descr="Macro Close-Up of Blue-Green Human Eye with Detail"/>
          <p:cNvSpPr/>
          <p:nvPr/>
        </p:nvSpPr>
        <p:spPr>
          <a:xfrm flipH="false" flipV="false" rot="0">
            <a:off x="0" y="0"/>
            <a:ext cx="18244768" cy="10250242"/>
          </a:xfrm>
          <a:custGeom>
            <a:avLst/>
            <a:gdLst/>
            <a:ahLst/>
            <a:cxnLst/>
            <a:rect r="r" b="b" t="t" l="l"/>
            <a:pathLst>
              <a:path h="10250242" w="18244768">
                <a:moveTo>
                  <a:pt x="0" y="0"/>
                </a:moveTo>
                <a:lnTo>
                  <a:pt x="18244768" y="0"/>
                </a:lnTo>
                <a:lnTo>
                  <a:pt x="18244768" y="10250242"/>
                </a:lnTo>
                <a:lnTo>
                  <a:pt x="0" y="10250242"/>
                </a:lnTo>
                <a:lnTo>
                  <a:pt x="0" y="0"/>
                </a:lnTo>
                <a:close/>
              </a:path>
            </a:pathLst>
          </a:custGeom>
          <a:blipFill>
            <a:blip r:embed="rId2">
              <a:alphaModFix amt="69000"/>
            </a:blip>
            <a:stretch>
              <a:fillRect l="0" t="0" r="0" b="0"/>
            </a:stretch>
          </a:blipFill>
        </p:spPr>
      </p:sp>
      <p:grpSp>
        <p:nvGrpSpPr>
          <p:cNvPr name="Group 3" id="3"/>
          <p:cNvGrpSpPr/>
          <p:nvPr/>
        </p:nvGrpSpPr>
        <p:grpSpPr>
          <a:xfrm rot="0">
            <a:off x="-4279802" y="-2619962"/>
            <a:ext cx="28285649" cy="16419218"/>
            <a:chOff x="0" y="0"/>
            <a:chExt cx="1400223" cy="812800"/>
          </a:xfrm>
        </p:grpSpPr>
        <p:sp>
          <p:nvSpPr>
            <p:cNvPr name="Freeform 4" id="4"/>
            <p:cNvSpPr/>
            <p:nvPr/>
          </p:nvSpPr>
          <p:spPr>
            <a:xfrm flipH="false" flipV="false" rot="0">
              <a:off x="0" y="0"/>
              <a:ext cx="1400224" cy="812800"/>
            </a:xfrm>
            <a:custGeom>
              <a:avLst/>
              <a:gdLst/>
              <a:ahLst/>
              <a:cxnLst/>
              <a:rect r="r" b="b" t="t" l="l"/>
              <a:pathLst>
                <a:path h="812800" w="1400224">
                  <a:moveTo>
                    <a:pt x="700112" y="0"/>
                  </a:moveTo>
                  <a:cubicBezTo>
                    <a:pt x="313451" y="0"/>
                    <a:pt x="0" y="181951"/>
                    <a:pt x="0" y="406400"/>
                  </a:cubicBezTo>
                  <a:cubicBezTo>
                    <a:pt x="0" y="630849"/>
                    <a:pt x="313451" y="812800"/>
                    <a:pt x="700112" y="812800"/>
                  </a:cubicBezTo>
                  <a:cubicBezTo>
                    <a:pt x="1086773" y="812800"/>
                    <a:pt x="1400224" y="630849"/>
                    <a:pt x="1400224" y="406400"/>
                  </a:cubicBezTo>
                  <a:cubicBezTo>
                    <a:pt x="1400224" y="181951"/>
                    <a:pt x="1086773" y="0"/>
                    <a:pt x="700112" y="0"/>
                  </a:cubicBezTo>
                  <a:close/>
                </a:path>
              </a:pathLst>
            </a:custGeom>
            <a:solidFill>
              <a:srgbClr val="2E2E2E">
                <a:alpha val="72941"/>
              </a:srgbClr>
            </a:solidFill>
          </p:spPr>
        </p:sp>
        <p:sp>
          <p:nvSpPr>
            <p:cNvPr name="TextBox 5" id="5"/>
            <p:cNvSpPr txBox="true"/>
            <p:nvPr/>
          </p:nvSpPr>
          <p:spPr>
            <a:xfrm>
              <a:off x="131271" y="19050"/>
              <a:ext cx="1137682" cy="717550"/>
            </a:xfrm>
            <a:prstGeom prst="rect">
              <a:avLst/>
            </a:prstGeom>
          </p:spPr>
          <p:txBody>
            <a:bodyPr anchor="ctr" rtlCol="false" tIns="50800" lIns="50800" bIns="50800" rIns="50800"/>
            <a:lstStyle/>
            <a:p>
              <a:pPr algn="ctr">
                <a:lnSpc>
                  <a:spcPts val="3639"/>
                </a:lnSpc>
              </a:pPr>
            </a:p>
          </p:txBody>
        </p:sp>
      </p:grpSp>
      <p:sp>
        <p:nvSpPr>
          <p:cNvPr name="TextBox 6" id="6"/>
          <p:cNvSpPr txBox="true"/>
          <p:nvPr/>
        </p:nvSpPr>
        <p:spPr>
          <a:xfrm rot="0">
            <a:off x="2215602" y="1143000"/>
            <a:ext cx="13844095" cy="1181102"/>
          </a:xfrm>
          <a:prstGeom prst="rect">
            <a:avLst/>
          </a:prstGeom>
        </p:spPr>
        <p:txBody>
          <a:bodyPr anchor="t" rtlCol="false" tIns="0" lIns="0" bIns="0" rIns="0">
            <a:spAutoFit/>
          </a:bodyPr>
          <a:lstStyle/>
          <a:p>
            <a:pPr algn="ctr" marL="0" indent="0" lvl="0">
              <a:lnSpc>
                <a:spcPts val="8925"/>
              </a:lnSpc>
            </a:pPr>
            <a:r>
              <a:rPr lang="en-US" sz="8500" spc="-586">
                <a:solidFill>
                  <a:srgbClr val="FFFFFF"/>
                </a:solidFill>
                <a:latin typeface="芫荽"/>
                <a:ea typeface="芫荽"/>
                <a:cs typeface="芫荽"/>
                <a:sym typeface="芫荽"/>
              </a:rPr>
              <a:t>參考文獻</a:t>
            </a:r>
          </a:p>
        </p:txBody>
      </p:sp>
      <p:sp>
        <p:nvSpPr>
          <p:cNvPr name="TextBox 7" id="7"/>
          <p:cNvSpPr txBox="true"/>
          <p:nvPr/>
        </p:nvSpPr>
        <p:spPr>
          <a:xfrm rot="0">
            <a:off x="1244561" y="3552399"/>
            <a:ext cx="15798878" cy="3560642"/>
          </a:xfrm>
          <a:prstGeom prst="rect">
            <a:avLst/>
          </a:prstGeom>
        </p:spPr>
        <p:txBody>
          <a:bodyPr anchor="t" rtlCol="false" tIns="0" lIns="0" bIns="0" rIns="0">
            <a:spAutoFit/>
          </a:bodyPr>
          <a:lstStyle/>
          <a:p>
            <a:pPr algn="l">
              <a:lnSpc>
                <a:spcPts val="5714"/>
              </a:lnSpc>
            </a:pPr>
            <a:r>
              <a:rPr lang="en-US" sz="4081" spc="-281">
                <a:solidFill>
                  <a:srgbClr val="FFFFFF"/>
                </a:solidFill>
                <a:latin typeface="芫荽"/>
                <a:ea typeface="芫荽"/>
                <a:cs typeface="芫荽"/>
                <a:sym typeface="芫荽"/>
              </a:rPr>
              <a:t>題目的參考文獻：</a:t>
            </a:r>
          </a:p>
          <a:p>
            <a:pPr algn="l" marL="881300" indent="-440650" lvl="1">
              <a:lnSpc>
                <a:spcPts val="5714"/>
              </a:lnSpc>
              <a:buFont typeface="Arial"/>
              <a:buChar char="•"/>
            </a:pPr>
            <a:r>
              <a:rPr lang="en-US" sz="4081" spc="-281">
                <a:solidFill>
                  <a:srgbClr val="FFFFFF"/>
                </a:solidFill>
                <a:latin typeface="芫荽"/>
                <a:ea typeface="芫荽"/>
                <a:cs typeface="芫荽"/>
                <a:sym typeface="芫荽"/>
              </a:rPr>
              <a:t>https://happy50plus.org/2025/02/eye-problems-related-to-age/</a:t>
            </a:r>
          </a:p>
          <a:p>
            <a:pPr algn="l" marL="820196" indent="-410098" lvl="1">
              <a:lnSpc>
                <a:spcPts val="5318"/>
              </a:lnSpc>
              <a:buFont typeface="Arial"/>
              <a:buChar char="•"/>
            </a:pPr>
            <a:r>
              <a:rPr lang="en-US" sz="3798" spc="-262">
                <a:solidFill>
                  <a:srgbClr val="FFFFFF"/>
                </a:solidFill>
                <a:latin typeface="芫荽"/>
                <a:ea typeface="芫荽"/>
                <a:cs typeface="芫荽"/>
                <a:sym typeface="芫荽"/>
              </a:rPr>
              <a:t>https://reurl.cc/rK1m1O</a:t>
            </a:r>
          </a:p>
          <a:p>
            <a:pPr algn="l">
              <a:lnSpc>
                <a:spcPts val="5714"/>
              </a:lnSpc>
            </a:pPr>
            <a:r>
              <a:rPr lang="en-US" sz="4081" spc="-281">
                <a:solidFill>
                  <a:srgbClr val="FFFFFF"/>
                </a:solidFill>
                <a:latin typeface="芫荽"/>
                <a:ea typeface="芫荽"/>
                <a:cs typeface="芫荽"/>
                <a:sym typeface="芫荽"/>
              </a:rPr>
              <a:t>年齡如何分組的參考文獻：</a:t>
            </a:r>
          </a:p>
          <a:p>
            <a:pPr algn="l" marL="881300" indent="-440650" lvl="1">
              <a:lnSpc>
                <a:spcPts val="5714"/>
              </a:lnSpc>
              <a:buFont typeface="Arial"/>
              <a:buChar char="•"/>
            </a:pPr>
            <a:r>
              <a:rPr lang="en-US" sz="4081" spc="-281">
                <a:solidFill>
                  <a:srgbClr val="FFFFFF"/>
                </a:solidFill>
                <a:latin typeface="芫荽"/>
                <a:ea typeface="芫荽"/>
                <a:cs typeface="芫荽"/>
                <a:sym typeface="芫荽"/>
              </a:rPr>
              <a:t>https://www.ehanlin.com.tw/app/keyword/國中/地理/年齡組成.html</a:t>
            </a:r>
          </a:p>
        </p:txBody>
      </p:sp>
      <p:sp>
        <p:nvSpPr>
          <p:cNvPr name="TextBox 8" id="8"/>
          <p:cNvSpPr txBox="true"/>
          <p:nvPr/>
        </p:nvSpPr>
        <p:spPr>
          <a:xfrm rot="0">
            <a:off x="17259300" y="9220200"/>
            <a:ext cx="152400" cy="190500"/>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Noto Sans T Chinese"/>
                <a:ea typeface="Noto Sans T Chinese"/>
                <a:cs typeface="Noto Sans T Chinese"/>
                <a:sym typeface="Noto Sans T Chinese"/>
              </a:rPr>
              <a:t>20</a:t>
            </a:r>
          </a:p>
        </p:txBody>
      </p:sp>
      <p:sp>
        <p:nvSpPr>
          <p:cNvPr name="TextBox 9" id="9"/>
          <p:cNvSpPr txBox="true"/>
          <p:nvPr/>
        </p:nvSpPr>
        <p:spPr>
          <a:xfrm rot="0">
            <a:off x="724920" y="637413"/>
            <a:ext cx="16838159" cy="391287"/>
          </a:xfrm>
          <a:prstGeom prst="rect">
            <a:avLst/>
          </a:prstGeom>
        </p:spPr>
        <p:txBody>
          <a:bodyPr anchor="t" rtlCol="false" tIns="0" lIns="0" bIns="0" rIns="0">
            <a:spAutoFit/>
          </a:bodyPr>
          <a:lstStyle/>
          <a:p>
            <a:pPr algn="r" marL="0" indent="0" lvl="0">
              <a:lnSpc>
                <a:spcPts val="2784"/>
              </a:lnSpc>
              <a:spcBef>
                <a:spcPct val="0"/>
              </a:spcBef>
            </a:pPr>
            <a:r>
              <a:rPr lang="en-US" sz="3200" spc="-220" strike="noStrike" u="none">
                <a:solidFill>
                  <a:srgbClr val="FFFFFF"/>
                </a:solidFill>
                <a:latin typeface="芫荽"/>
                <a:ea typeface="芫荽"/>
                <a:cs typeface="芫荽"/>
                <a:sym typeface="芫荽"/>
              </a:rPr>
              <a:t>112029004周珮珊</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FEFEFE"/>
        </a:solidFill>
      </p:bgPr>
    </p:bg>
    <p:spTree>
      <p:nvGrpSpPr>
        <p:cNvPr id="1" name=""/>
        <p:cNvGrpSpPr/>
        <p:nvPr/>
      </p:nvGrpSpPr>
      <p:grpSpPr>
        <a:xfrm>
          <a:off x="0" y="0"/>
          <a:ext cx="0" cy="0"/>
          <a:chOff x="0" y="0"/>
          <a:chExt cx="0" cy="0"/>
        </a:xfrm>
      </p:grpSpPr>
      <p:sp>
        <p:nvSpPr>
          <p:cNvPr name="Freeform 2" id="2" descr="Macro Close-Up of Blue-Green Human Eye with Detail"/>
          <p:cNvSpPr/>
          <p:nvPr/>
        </p:nvSpPr>
        <p:spPr>
          <a:xfrm flipH="false" flipV="false" rot="0">
            <a:off x="0" y="0"/>
            <a:ext cx="18310194" cy="10287000"/>
          </a:xfrm>
          <a:custGeom>
            <a:avLst/>
            <a:gdLst/>
            <a:ahLst/>
            <a:cxnLst/>
            <a:rect r="r" b="b" t="t" l="l"/>
            <a:pathLst>
              <a:path h="10287000" w="18310194">
                <a:moveTo>
                  <a:pt x="0" y="0"/>
                </a:moveTo>
                <a:lnTo>
                  <a:pt x="18310194" y="0"/>
                </a:lnTo>
                <a:lnTo>
                  <a:pt x="18310194" y="10287000"/>
                </a:lnTo>
                <a:lnTo>
                  <a:pt x="0" y="10287000"/>
                </a:lnTo>
                <a:lnTo>
                  <a:pt x="0" y="0"/>
                </a:lnTo>
                <a:close/>
              </a:path>
            </a:pathLst>
          </a:custGeom>
          <a:blipFill>
            <a:blip r:embed="rId2">
              <a:alphaModFix amt="69000"/>
            </a:blip>
            <a:stretch>
              <a:fillRect l="0" t="0" r="0" b="0"/>
            </a:stretch>
          </a:blipFill>
        </p:spPr>
      </p:sp>
      <p:grpSp>
        <p:nvGrpSpPr>
          <p:cNvPr name="Group 3" id="3"/>
          <p:cNvGrpSpPr/>
          <p:nvPr/>
        </p:nvGrpSpPr>
        <p:grpSpPr>
          <a:xfrm rot="0">
            <a:off x="-5165457" y="-2191836"/>
            <a:ext cx="28285649" cy="16419218"/>
            <a:chOff x="0" y="0"/>
            <a:chExt cx="1400223" cy="812800"/>
          </a:xfrm>
        </p:grpSpPr>
        <p:sp>
          <p:nvSpPr>
            <p:cNvPr name="Freeform 4" id="4"/>
            <p:cNvSpPr/>
            <p:nvPr/>
          </p:nvSpPr>
          <p:spPr>
            <a:xfrm flipH="false" flipV="false" rot="0">
              <a:off x="0" y="0"/>
              <a:ext cx="1400224" cy="812800"/>
            </a:xfrm>
            <a:custGeom>
              <a:avLst/>
              <a:gdLst/>
              <a:ahLst/>
              <a:cxnLst/>
              <a:rect r="r" b="b" t="t" l="l"/>
              <a:pathLst>
                <a:path h="812800" w="1400224">
                  <a:moveTo>
                    <a:pt x="700112" y="0"/>
                  </a:moveTo>
                  <a:cubicBezTo>
                    <a:pt x="313451" y="0"/>
                    <a:pt x="0" y="181951"/>
                    <a:pt x="0" y="406400"/>
                  </a:cubicBezTo>
                  <a:cubicBezTo>
                    <a:pt x="0" y="630849"/>
                    <a:pt x="313451" y="812800"/>
                    <a:pt x="700112" y="812800"/>
                  </a:cubicBezTo>
                  <a:cubicBezTo>
                    <a:pt x="1086773" y="812800"/>
                    <a:pt x="1400224" y="630849"/>
                    <a:pt x="1400224" y="406400"/>
                  </a:cubicBezTo>
                  <a:cubicBezTo>
                    <a:pt x="1400224" y="181951"/>
                    <a:pt x="1086773" y="0"/>
                    <a:pt x="700112" y="0"/>
                  </a:cubicBezTo>
                  <a:close/>
                </a:path>
              </a:pathLst>
            </a:custGeom>
            <a:solidFill>
              <a:srgbClr val="2E2E2E">
                <a:alpha val="72941"/>
              </a:srgbClr>
            </a:solidFill>
          </p:spPr>
        </p:sp>
        <p:sp>
          <p:nvSpPr>
            <p:cNvPr name="TextBox 5" id="5"/>
            <p:cNvSpPr txBox="true"/>
            <p:nvPr/>
          </p:nvSpPr>
          <p:spPr>
            <a:xfrm>
              <a:off x="131271" y="19050"/>
              <a:ext cx="1137682" cy="717550"/>
            </a:xfrm>
            <a:prstGeom prst="rect">
              <a:avLst/>
            </a:prstGeom>
          </p:spPr>
          <p:txBody>
            <a:bodyPr anchor="ctr" rtlCol="false" tIns="50800" lIns="50800" bIns="50800" rIns="50800"/>
            <a:lstStyle/>
            <a:p>
              <a:pPr algn="ctr">
                <a:lnSpc>
                  <a:spcPts val="3639"/>
                </a:lnSpc>
              </a:pPr>
            </a:p>
          </p:txBody>
        </p:sp>
      </p:grpSp>
      <p:sp>
        <p:nvSpPr>
          <p:cNvPr name="AutoShape 6" id="6"/>
          <p:cNvSpPr/>
          <p:nvPr/>
        </p:nvSpPr>
        <p:spPr>
          <a:xfrm>
            <a:off x="2701611" y="2576931"/>
            <a:ext cx="915527" cy="0"/>
          </a:xfrm>
          <a:prstGeom prst="line">
            <a:avLst/>
          </a:prstGeom>
          <a:ln cap="rnd" w="180975">
            <a:solidFill>
              <a:srgbClr val="FFFFFF"/>
            </a:solidFill>
            <a:prstDash val="solid"/>
            <a:headEnd type="none" len="sm" w="sm"/>
            <a:tailEnd type="none" len="sm" w="sm"/>
          </a:ln>
        </p:spPr>
      </p:sp>
      <p:sp>
        <p:nvSpPr>
          <p:cNvPr name="TextBox 7" id="7"/>
          <p:cNvSpPr txBox="true"/>
          <p:nvPr/>
        </p:nvSpPr>
        <p:spPr>
          <a:xfrm rot="0">
            <a:off x="2701611" y="1483900"/>
            <a:ext cx="7182010" cy="968348"/>
          </a:xfrm>
          <a:prstGeom prst="rect">
            <a:avLst/>
          </a:prstGeom>
        </p:spPr>
        <p:txBody>
          <a:bodyPr anchor="t" rtlCol="false" tIns="0" lIns="0" bIns="0" rIns="0">
            <a:spAutoFit/>
          </a:bodyPr>
          <a:lstStyle/>
          <a:p>
            <a:pPr algn="l">
              <a:lnSpc>
                <a:spcPts val="6977"/>
              </a:lnSpc>
            </a:pPr>
            <a:r>
              <a:rPr lang="en-US" sz="8019" spc="-553">
                <a:solidFill>
                  <a:srgbClr val="FFFFFF"/>
                </a:solidFill>
                <a:latin typeface="芫荽"/>
                <a:ea typeface="芫荽"/>
                <a:cs typeface="芫荽"/>
                <a:sym typeface="芫荽"/>
              </a:rPr>
              <a:t>分工表</a:t>
            </a:r>
          </a:p>
        </p:txBody>
      </p:sp>
      <p:graphicFrame>
        <p:nvGraphicFramePr>
          <p:cNvPr name="Table 8" id="8"/>
          <p:cNvGraphicFramePr>
            <a:graphicFrameLocks noGrp="true"/>
          </p:cNvGraphicFramePr>
          <p:nvPr/>
        </p:nvGraphicFramePr>
        <p:xfrm>
          <a:off x="4120626" y="2872595"/>
          <a:ext cx="11132498" cy="6178155"/>
        </p:xfrm>
        <a:graphic>
          <a:graphicData uri="http://schemas.openxmlformats.org/drawingml/2006/table">
            <a:tbl>
              <a:tblPr/>
              <a:tblGrid>
                <a:gridCol w="3214598"/>
                <a:gridCol w="7917900"/>
              </a:tblGrid>
              <a:tr h="1235631">
                <a:tc>
                  <a:txBody>
                    <a:bodyPr anchor="t" rtlCol="false"/>
                    <a:lstStyle/>
                    <a:p>
                      <a:pPr algn="ctr">
                        <a:lnSpc>
                          <a:spcPts val="5040"/>
                        </a:lnSpc>
                        <a:defRPr/>
                      </a:pPr>
                      <a:r>
                        <a:rPr lang="en-US" sz="3600">
                          <a:solidFill>
                            <a:srgbClr val="FFFFFF"/>
                          </a:solidFill>
                          <a:latin typeface="芫荽"/>
                          <a:ea typeface="芫荽"/>
                          <a:cs typeface="芫荽"/>
                          <a:sym typeface="芫荽"/>
                        </a:rPr>
                        <a:t>周珮珊</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3919"/>
                        </a:lnSpc>
                        <a:defRPr/>
                      </a:pPr>
                      <a:r>
                        <a:rPr lang="en-US" sz="2799">
                          <a:solidFill>
                            <a:srgbClr val="FFFFFF"/>
                          </a:solidFill>
                          <a:latin typeface="芫荽"/>
                          <a:ea typeface="芫荽"/>
                          <a:cs typeface="芫荽"/>
                          <a:sym typeface="芫荽"/>
                        </a:rPr>
                        <a:t>做簡報、報告</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1235631">
                <a:tc>
                  <a:txBody>
                    <a:bodyPr anchor="t" rtlCol="false"/>
                    <a:lstStyle/>
                    <a:p>
                      <a:pPr algn="ctr">
                        <a:lnSpc>
                          <a:spcPts val="5040"/>
                        </a:lnSpc>
                        <a:defRPr/>
                      </a:pPr>
                      <a:r>
                        <a:rPr lang="en-US" sz="3600">
                          <a:solidFill>
                            <a:srgbClr val="FFFFFF"/>
                          </a:solidFill>
                          <a:latin typeface="芫荽"/>
                          <a:ea typeface="芫荽"/>
                          <a:cs typeface="芫荽"/>
                          <a:sym typeface="芫荽"/>
                        </a:rPr>
                        <a:t>呂盈萱</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3919"/>
                        </a:lnSpc>
                        <a:defRPr/>
                      </a:pPr>
                      <a:r>
                        <a:rPr lang="en-US" sz="2799">
                          <a:solidFill>
                            <a:srgbClr val="FFFFFF"/>
                          </a:solidFill>
                          <a:latin typeface="芫荽"/>
                          <a:ea typeface="芫荽"/>
                          <a:cs typeface="芫荽"/>
                          <a:sym typeface="芫荽"/>
                        </a:rPr>
                        <a:t>資料前處理、簡報排版</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1235631">
                <a:tc>
                  <a:txBody>
                    <a:bodyPr anchor="t" rtlCol="false"/>
                    <a:lstStyle/>
                    <a:p>
                      <a:pPr algn="ctr">
                        <a:lnSpc>
                          <a:spcPts val="5040"/>
                        </a:lnSpc>
                        <a:defRPr/>
                      </a:pPr>
                      <a:r>
                        <a:rPr lang="en-US" sz="3600">
                          <a:solidFill>
                            <a:srgbClr val="FFFFFF"/>
                          </a:solidFill>
                          <a:latin typeface="芫荽"/>
                          <a:ea typeface="芫荽"/>
                          <a:cs typeface="芫荽"/>
                          <a:sym typeface="芫荽"/>
                        </a:rPr>
                        <a:t>林姵安</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3919"/>
                        </a:lnSpc>
                        <a:defRPr/>
                      </a:pPr>
                      <a:r>
                        <a:rPr lang="en-US" sz="2799">
                          <a:solidFill>
                            <a:srgbClr val="FFFFFF"/>
                          </a:solidFill>
                          <a:latin typeface="芫荽"/>
                          <a:ea typeface="芫荽"/>
                          <a:cs typeface="芫荽"/>
                          <a:sym typeface="芫荽"/>
                        </a:rPr>
                        <a:t>簡報製作、文獻探討</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1235631">
                <a:tc>
                  <a:txBody>
                    <a:bodyPr anchor="t" rtlCol="false"/>
                    <a:lstStyle/>
                    <a:p>
                      <a:pPr algn="ctr">
                        <a:lnSpc>
                          <a:spcPts val="5040"/>
                        </a:lnSpc>
                        <a:defRPr/>
                      </a:pPr>
                      <a:r>
                        <a:rPr lang="en-US" sz="3600">
                          <a:solidFill>
                            <a:srgbClr val="FFFFFF"/>
                          </a:solidFill>
                          <a:latin typeface="芫荽"/>
                          <a:ea typeface="芫荽"/>
                          <a:cs typeface="芫荽"/>
                          <a:sym typeface="芫荽"/>
                        </a:rPr>
                        <a:t>黃少虹</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3919"/>
                        </a:lnSpc>
                        <a:defRPr/>
                      </a:pPr>
                      <a:r>
                        <a:rPr lang="en-US" sz="2799">
                          <a:solidFill>
                            <a:srgbClr val="FFFFFF"/>
                          </a:solidFill>
                          <a:latin typeface="芫荽"/>
                          <a:ea typeface="芫荽"/>
                          <a:cs typeface="芫荽"/>
                          <a:sym typeface="芫荽"/>
                        </a:rPr>
                        <a:t>資料前處理、報告</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1235631">
                <a:tc>
                  <a:txBody>
                    <a:bodyPr anchor="t" rtlCol="false"/>
                    <a:lstStyle/>
                    <a:p>
                      <a:pPr algn="ctr">
                        <a:lnSpc>
                          <a:spcPts val="5040"/>
                        </a:lnSpc>
                        <a:defRPr/>
                      </a:pPr>
                      <a:r>
                        <a:rPr lang="en-US" sz="3600">
                          <a:solidFill>
                            <a:srgbClr val="FFFFFF"/>
                          </a:solidFill>
                          <a:latin typeface="芫荽"/>
                          <a:ea typeface="芫荽"/>
                          <a:cs typeface="芫荽"/>
                          <a:sym typeface="芫荽"/>
                        </a:rPr>
                        <a:t>黃筑暄</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3919"/>
                        </a:lnSpc>
                        <a:defRPr/>
                      </a:pPr>
                      <a:r>
                        <a:rPr lang="en-US" sz="2799">
                          <a:solidFill>
                            <a:srgbClr val="FFFFFF"/>
                          </a:solidFill>
                          <a:latin typeface="芫荽"/>
                          <a:ea typeface="芫荽"/>
                          <a:cs typeface="芫荽"/>
                          <a:sym typeface="芫荽"/>
                        </a:rPr>
                        <a:t>資料前處理、實驗設計</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bl>
          </a:graphicData>
        </a:graphic>
      </p:graphicFrame>
      <p:sp>
        <p:nvSpPr>
          <p:cNvPr name="TextBox 9" id="9"/>
          <p:cNvSpPr txBox="true"/>
          <p:nvPr/>
        </p:nvSpPr>
        <p:spPr>
          <a:xfrm rot="0">
            <a:off x="17259300" y="9220200"/>
            <a:ext cx="152400" cy="190500"/>
          </a:xfrm>
          <a:prstGeom prst="rect">
            <a:avLst/>
          </a:prstGeom>
        </p:spPr>
        <p:txBody>
          <a:bodyPr anchor="t" rtlCol="false" tIns="0" lIns="0" bIns="0" rIns="0" wrap="none">
            <a:spAutoFit/>
          </a:bodyPr>
          <a:lstStyle/>
          <a:p>
            <a:pPr algn="ctr">
              <a:lnSpc>
                <a:spcPts val="2800"/>
              </a:lnSpc>
              <a:spcBef>
                <a:spcPct val="0"/>
              </a:spcBef>
            </a:pPr>
            <a:r>
              <a:rPr lang="en-US" sz="2000">
                <a:solidFill>
                  <a:srgbClr val="FFFFFF"/>
                </a:solidFill>
                <a:latin typeface="Noto Sans T Chinese"/>
                <a:ea typeface="Noto Sans T Chinese"/>
                <a:cs typeface="Noto Sans T Chinese"/>
                <a:sym typeface="Noto Sans T Chinese"/>
              </a:rPr>
              <a:t>21</a:t>
            </a:r>
          </a:p>
        </p:txBody>
      </p:sp>
      <p:sp>
        <p:nvSpPr>
          <p:cNvPr name="TextBox 10" id="10"/>
          <p:cNvSpPr txBox="true"/>
          <p:nvPr/>
        </p:nvSpPr>
        <p:spPr>
          <a:xfrm rot="0">
            <a:off x="724920" y="635413"/>
            <a:ext cx="16838159" cy="391287"/>
          </a:xfrm>
          <a:prstGeom prst="rect">
            <a:avLst/>
          </a:prstGeom>
        </p:spPr>
        <p:txBody>
          <a:bodyPr anchor="t" rtlCol="false" tIns="0" lIns="0" bIns="0" rIns="0">
            <a:spAutoFit/>
          </a:bodyPr>
          <a:lstStyle/>
          <a:p>
            <a:pPr algn="r" marL="0" indent="0" lvl="0">
              <a:lnSpc>
                <a:spcPts val="2784"/>
              </a:lnSpc>
              <a:spcBef>
                <a:spcPct val="0"/>
              </a:spcBef>
            </a:pPr>
            <a:r>
              <a:rPr lang="en-US" sz="3200" spc="-220" strike="noStrike" u="none">
                <a:solidFill>
                  <a:srgbClr val="FFFFFF"/>
                </a:solidFill>
                <a:latin typeface="芫荽"/>
                <a:ea typeface="芫荽"/>
                <a:cs typeface="芫荽"/>
                <a:sym typeface="芫荽"/>
              </a:rPr>
              <a:t>112029004周珮珊</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FEFEFE"/>
        </a:solidFill>
      </p:bgPr>
    </p:bg>
    <p:spTree>
      <p:nvGrpSpPr>
        <p:cNvPr id="1" name=""/>
        <p:cNvGrpSpPr/>
        <p:nvPr/>
      </p:nvGrpSpPr>
      <p:grpSpPr>
        <a:xfrm>
          <a:off x="0" y="0"/>
          <a:ext cx="0" cy="0"/>
          <a:chOff x="0" y="0"/>
          <a:chExt cx="0" cy="0"/>
        </a:xfrm>
      </p:grpSpPr>
      <p:sp>
        <p:nvSpPr>
          <p:cNvPr name="Freeform 2" id="2" descr="Macro Close-Up of Blue-Green Human Eye with Detail"/>
          <p:cNvSpPr/>
          <p:nvPr/>
        </p:nvSpPr>
        <p:spPr>
          <a:xfrm flipH="false" flipV="false" rot="0">
            <a:off x="0" y="0"/>
            <a:ext cx="18310194" cy="10287000"/>
          </a:xfrm>
          <a:custGeom>
            <a:avLst/>
            <a:gdLst/>
            <a:ahLst/>
            <a:cxnLst/>
            <a:rect r="r" b="b" t="t" l="l"/>
            <a:pathLst>
              <a:path h="10287000" w="18310194">
                <a:moveTo>
                  <a:pt x="0" y="0"/>
                </a:moveTo>
                <a:lnTo>
                  <a:pt x="18310194" y="0"/>
                </a:lnTo>
                <a:lnTo>
                  <a:pt x="18310194" y="10287000"/>
                </a:lnTo>
                <a:lnTo>
                  <a:pt x="0" y="10287000"/>
                </a:lnTo>
                <a:lnTo>
                  <a:pt x="0" y="0"/>
                </a:lnTo>
                <a:close/>
              </a:path>
            </a:pathLst>
          </a:custGeom>
          <a:blipFill>
            <a:blip r:embed="rId2">
              <a:alphaModFix amt="69000"/>
            </a:blip>
            <a:stretch>
              <a:fillRect l="0" t="0" r="0" b="0"/>
            </a:stretch>
          </a:blipFill>
        </p:spPr>
      </p:sp>
      <p:grpSp>
        <p:nvGrpSpPr>
          <p:cNvPr name="Group 3" id="3"/>
          <p:cNvGrpSpPr/>
          <p:nvPr/>
        </p:nvGrpSpPr>
        <p:grpSpPr>
          <a:xfrm rot="0">
            <a:off x="-5165457" y="-2191836"/>
            <a:ext cx="28285649" cy="16419218"/>
            <a:chOff x="0" y="0"/>
            <a:chExt cx="1400223" cy="812800"/>
          </a:xfrm>
        </p:grpSpPr>
        <p:sp>
          <p:nvSpPr>
            <p:cNvPr name="Freeform 4" id="4"/>
            <p:cNvSpPr/>
            <p:nvPr/>
          </p:nvSpPr>
          <p:spPr>
            <a:xfrm flipH="false" flipV="false" rot="0">
              <a:off x="0" y="0"/>
              <a:ext cx="1400224" cy="812800"/>
            </a:xfrm>
            <a:custGeom>
              <a:avLst/>
              <a:gdLst/>
              <a:ahLst/>
              <a:cxnLst/>
              <a:rect r="r" b="b" t="t" l="l"/>
              <a:pathLst>
                <a:path h="812800" w="1400224">
                  <a:moveTo>
                    <a:pt x="700112" y="0"/>
                  </a:moveTo>
                  <a:cubicBezTo>
                    <a:pt x="313451" y="0"/>
                    <a:pt x="0" y="181951"/>
                    <a:pt x="0" y="406400"/>
                  </a:cubicBezTo>
                  <a:cubicBezTo>
                    <a:pt x="0" y="630849"/>
                    <a:pt x="313451" y="812800"/>
                    <a:pt x="700112" y="812800"/>
                  </a:cubicBezTo>
                  <a:cubicBezTo>
                    <a:pt x="1086773" y="812800"/>
                    <a:pt x="1400224" y="630849"/>
                    <a:pt x="1400224" y="406400"/>
                  </a:cubicBezTo>
                  <a:cubicBezTo>
                    <a:pt x="1400224" y="181951"/>
                    <a:pt x="1086773" y="0"/>
                    <a:pt x="700112" y="0"/>
                  </a:cubicBezTo>
                  <a:close/>
                </a:path>
              </a:pathLst>
            </a:custGeom>
            <a:solidFill>
              <a:srgbClr val="2E2E2E">
                <a:alpha val="72941"/>
              </a:srgbClr>
            </a:solidFill>
          </p:spPr>
        </p:sp>
        <p:sp>
          <p:nvSpPr>
            <p:cNvPr name="TextBox 5" id="5"/>
            <p:cNvSpPr txBox="true"/>
            <p:nvPr/>
          </p:nvSpPr>
          <p:spPr>
            <a:xfrm>
              <a:off x="131271" y="19050"/>
              <a:ext cx="1137682" cy="717550"/>
            </a:xfrm>
            <a:prstGeom prst="rect">
              <a:avLst/>
            </a:prstGeom>
          </p:spPr>
          <p:txBody>
            <a:bodyPr anchor="ctr" rtlCol="false" tIns="50800" lIns="50800" bIns="50800" rIns="50800"/>
            <a:lstStyle/>
            <a:p>
              <a:pPr algn="ctr">
                <a:lnSpc>
                  <a:spcPts val="3639"/>
                </a:lnSpc>
              </a:pPr>
            </a:p>
          </p:txBody>
        </p:sp>
      </p:grpSp>
      <p:sp>
        <p:nvSpPr>
          <p:cNvPr name="AutoShape 6" id="6"/>
          <p:cNvSpPr/>
          <p:nvPr/>
        </p:nvSpPr>
        <p:spPr>
          <a:xfrm>
            <a:off x="2701611" y="2576931"/>
            <a:ext cx="915527" cy="0"/>
          </a:xfrm>
          <a:prstGeom prst="line">
            <a:avLst/>
          </a:prstGeom>
          <a:ln cap="rnd" w="180975">
            <a:solidFill>
              <a:srgbClr val="FFFFFF"/>
            </a:solidFill>
            <a:prstDash val="solid"/>
            <a:headEnd type="none" len="sm" w="sm"/>
            <a:tailEnd type="none" len="sm" w="sm"/>
          </a:ln>
        </p:spPr>
      </p:sp>
      <p:sp>
        <p:nvSpPr>
          <p:cNvPr name="TextBox 7" id="7"/>
          <p:cNvSpPr txBox="true"/>
          <p:nvPr/>
        </p:nvSpPr>
        <p:spPr>
          <a:xfrm rot="0">
            <a:off x="2701611" y="1483900"/>
            <a:ext cx="7182010" cy="968322"/>
          </a:xfrm>
          <a:prstGeom prst="rect">
            <a:avLst/>
          </a:prstGeom>
        </p:spPr>
        <p:txBody>
          <a:bodyPr anchor="t" rtlCol="false" tIns="0" lIns="0" bIns="0" rIns="0">
            <a:spAutoFit/>
          </a:bodyPr>
          <a:lstStyle/>
          <a:p>
            <a:pPr algn="l">
              <a:lnSpc>
                <a:spcPts val="6977"/>
              </a:lnSpc>
            </a:pPr>
            <a:r>
              <a:rPr lang="en-US" sz="8019" spc="-553">
                <a:solidFill>
                  <a:srgbClr val="FFFFFF"/>
                </a:solidFill>
                <a:latin typeface="芫荽"/>
                <a:ea typeface="芫荽"/>
                <a:cs typeface="芫荽"/>
                <a:sym typeface="芫荽"/>
              </a:rPr>
              <a:t>提問Q&amp;A</a:t>
            </a:r>
          </a:p>
        </p:txBody>
      </p:sp>
      <p:sp>
        <p:nvSpPr>
          <p:cNvPr name="TextBox 8" id="8"/>
          <p:cNvSpPr txBox="true"/>
          <p:nvPr/>
        </p:nvSpPr>
        <p:spPr>
          <a:xfrm rot="0">
            <a:off x="17259300" y="9220200"/>
            <a:ext cx="152400" cy="190500"/>
          </a:xfrm>
          <a:prstGeom prst="rect">
            <a:avLst/>
          </a:prstGeom>
        </p:spPr>
        <p:txBody>
          <a:bodyPr anchor="t" rtlCol="false" tIns="0" lIns="0" bIns="0" rIns="0" wrap="none">
            <a:spAutoFit/>
          </a:bodyPr>
          <a:lstStyle/>
          <a:p>
            <a:pPr algn="ctr">
              <a:lnSpc>
                <a:spcPts val="2800"/>
              </a:lnSpc>
              <a:spcBef>
                <a:spcPct val="0"/>
              </a:spcBef>
            </a:pPr>
            <a:r>
              <a:rPr lang="en-US" sz="2000">
                <a:solidFill>
                  <a:srgbClr val="FFFFFF"/>
                </a:solidFill>
                <a:latin typeface="Noto Sans T Chinese"/>
                <a:ea typeface="Noto Sans T Chinese"/>
                <a:cs typeface="Noto Sans T Chinese"/>
                <a:sym typeface="Noto Sans T Chinese"/>
              </a:rPr>
              <a:t>22</a:t>
            </a:r>
          </a:p>
        </p:txBody>
      </p:sp>
      <p:sp>
        <p:nvSpPr>
          <p:cNvPr name="TextBox 9" id="9"/>
          <p:cNvSpPr txBox="true"/>
          <p:nvPr/>
        </p:nvSpPr>
        <p:spPr>
          <a:xfrm rot="0">
            <a:off x="724920" y="635413"/>
            <a:ext cx="16838159" cy="391287"/>
          </a:xfrm>
          <a:prstGeom prst="rect">
            <a:avLst/>
          </a:prstGeom>
        </p:spPr>
        <p:txBody>
          <a:bodyPr anchor="t" rtlCol="false" tIns="0" lIns="0" bIns="0" rIns="0">
            <a:spAutoFit/>
          </a:bodyPr>
          <a:lstStyle/>
          <a:p>
            <a:pPr algn="r" marL="0" indent="0" lvl="0">
              <a:lnSpc>
                <a:spcPts val="2784"/>
              </a:lnSpc>
              <a:spcBef>
                <a:spcPct val="0"/>
              </a:spcBef>
            </a:pPr>
            <a:r>
              <a:rPr lang="en-US" sz="3200" spc="-220" strike="noStrike" u="none">
                <a:solidFill>
                  <a:srgbClr val="FFFFFF"/>
                </a:solidFill>
                <a:latin typeface="芫荽"/>
                <a:ea typeface="芫荽"/>
                <a:cs typeface="芫荽"/>
                <a:sym typeface="芫荽"/>
              </a:rPr>
              <a:t>112029004周珮珊</a:t>
            </a:r>
          </a:p>
        </p:txBody>
      </p:sp>
      <p:sp>
        <p:nvSpPr>
          <p:cNvPr name="TextBox 10" id="10"/>
          <p:cNvSpPr txBox="true"/>
          <p:nvPr/>
        </p:nvSpPr>
        <p:spPr>
          <a:xfrm rot="0">
            <a:off x="1742362" y="4029494"/>
            <a:ext cx="15798878" cy="717149"/>
          </a:xfrm>
          <a:prstGeom prst="rect">
            <a:avLst/>
          </a:prstGeom>
        </p:spPr>
        <p:txBody>
          <a:bodyPr anchor="t" rtlCol="false" tIns="0" lIns="0" bIns="0" rIns="0">
            <a:spAutoFit/>
          </a:bodyPr>
          <a:lstStyle/>
          <a:p>
            <a:pPr algn="l">
              <a:lnSpc>
                <a:spcPts val="5714"/>
              </a:lnSpc>
            </a:pPr>
            <a:r>
              <a:rPr lang="en-US" sz="4081" spc="-281">
                <a:solidFill>
                  <a:srgbClr val="FFFFFF"/>
                </a:solidFill>
                <a:latin typeface="芫荽"/>
                <a:ea typeface="芫荽"/>
                <a:cs typeface="芫荽"/>
                <a:sym typeface="芫荽"/>
              </a:rPr>
              <a:t>Q1.如果要針對年齡分組應該先做此步驟再開始前處理嗎？</a:t>
            </a:r>
          </a:p>
        </p:txBody>
      </p:sp>
      <p:sp>
        <p:nvSpPr>
          <p:cNvPr name="TextBox 11" id="11"/>
          <p:cNvSpPr txBox="true"/>
          <p:nvPr/>
        </p:nvSpPr>
        <p:spPr>
          <a:xfrm rot="0">
            <a:off x="1742362" y="6813012"/>
            <a:ext cx="13621254" cy="1442730"/>
          </a:xfrm>
          <a:prstGeom prst="rect">
            <a:avLst/>
          </a:prstGeom>
        </p:spPr>
        <p:txBody>
          <a:bodyPr anchor="t" rtlCol="false" tIns="0" lIns="0" bIns="0" rIns="0">
            <a:spAutoFit/>
          </a:bodyPr>
          <a:lstStyle/>
          <a:p>
            <a:pPr algn="l">
              <a:lnSpc>
                <a:spcPts val="5714"/>
              </a:lnSpc>
            </a:pPr>
            <a:r>
              <a:rPr lang="en-US" sz="4081" spc="-281">
                <a:solidFill>
                  <a:srgbClr val="FFFFFF"/>
                </a:solidFill>
                <a:latin typeface="芫荽"/>
                <a:ea typeface="芫荽"/>
                <a:cs typeface="芫荽"/>
                <a:sym typeface="芫荽"/>
              </a:rPr>
              <a:t>Q2.針對「年齡對哪個眼睛相關疾病最具影響」還可以新增哪些視覺化分析?</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FEFEFE"/>
        </a:solidFill>
      </p:bgPr>
    </p:bg>
    <p:spTree>
      <p:nvGrpSpPr>
        <p:cNvPr id="1" name=""/>
        <p:cNvGrpSpPr/>
        <p:nvPr/>
      </p:nvGrpSpPr>
      <p:grpSpPr>
        <a:xfrm>
          <a:off x="0" y="0"/>
          <a:ext cx="0" cy="0"/>
          <a:chOff x="0" y="0"/>
          <a:chExt cx="0" cy="0"/>
        </a:xfrm>
      </p:grpSpPr>
      <p:sp>
        <p:nvSpPr>
          <p:cNvPr name="Freeform 2" id="2" descr="Macro Close-Up of Blue-Green Human Eye with Detail"/>
          <p:cNvSpPr/>
          <p:nvPr/>
        </p:nvSpPr>
        <p:spPr>
          <a:xfrm flipH="false" flipV="false" rot="0">
            <a:off x="-12700" y="5334"/>
            <a:ext cx="18300700" cy="10281666"/>
          </a:xfrm>
          <a:custGeom>
            <a:avLst/>
            <a:gdLst/>
            <a:ahLst/>
            <a:cxnLst/>
            <a:rect r="r" b="b" t="t" l="l"/>
            <a:pathLst>
              <a:path h="10281666" w="18300700">
                <a:moveTo>
                  <a:pt x="0" y="0"/>
                </a:moveTo>
                <a:lnTo>
                  <a:pt x="18300700" y="0"/>
                </a:lnTo>
                <a:lnTo>
                  <a:pt x="18300700" y="10281666"/>
                </a:lnTo>
                <a:lnTo>
                  <a:pt x="0" y="10281666"/>
                </a:lnTo>
                <a:lnTo>
                  <a:pt x="0" y="0"/>
                </a:lnTo>
                <a:close/>
              </a:path>
            </a:pathLst>
          </a:custGeom>
          <a:blipFill>
            <a:blip r:embed="rId2">
              <a:alphaModFix amt="69000"/>
            </a:blip>
            <a:stretch>
              <a:fillRect l="0" t="0" r="0" b="0"/>
            </a:stretch>
          </a:blipFill>
        </p:spPr>
      </p:sp>
      <p:grpSp>
        <p:nvGrpSpPr>
          <p:cNvPr name="Group 3" id="3"/>
          <p:cNvGrpSpPr/>
          <p:nvPr/>
        </p:nvGrpSpPr>
        <p:grpSpPr>
          <a:xfrm rot="0">
            <a:off x="-4950049" y="-2399628"/>
            <a:ext cx="28285649" cy="16419218"/>
            <a:chOff x="0" y="0"/>
            <a:chExt cx="1400223" cy="812800"/>
          </a:xfrm>
        </p:grpSpPr>
        <p:sp>
          <p:nvSpPr>
            <p:cNvPr name="Freeform 4" id="4"/>
            <p:cNvSpPr/>
            <p:nvPr/>
          </p:nvSpPr>
          <p:spPr>
            <a:xfrm flipH="false" flipV="false" rot="0">
              <a:off x="0" y="0"/>
              <a:ext cx="1400224" cy="812800"/>
            </a:xfrm>
            <a:custGeom>
              <a:avLst/>
              <a:gdLst/>
              <a:ahLst/>
              <a:cxnLst/>
              <a:rect r="r" b="b" t="t" l="l"/>
              <a:pathLst>
                <a:path h="812800" w="1400224">
                  <a:moveTo>
                    <a:pt x="700112" y="0"/>
                  </a:moveTo>
                  <a:cubicBezTo>
                    <a:pt x="313451" y="0"/>
                    <a:pt x="0" y="181951"/>
                    <a:pt x="0" y="406400"/>
                  </a:cubicBezTo>
                  <a:cubicBezTo>
                    <a:pt x="0" y="630849"/>
                    <a:pt x="313451" y="812800"/>
                    <a:pt x="700112" y="812800"/>
                  </a:cubicBezTo>
                  <a:cubicBezTo>
                    <a:pt x="1086773" y="812800"/>
                    <a:pt x="1400224" y="630849"/>
                    <a:pt x="1400224" y="406400"/>
                  </a:cubicBezTo>
                  <a:cubicBezTo>
                    <a:pt x="1400224" y="181951"/>
                    <a:pt x="1086773" y="0"/>
                    <a:pt x="700112" y="0"/>
                  </a:cubicBezTo>
                  <a:close/>
                </a:path>
              </a:pathLst>
            </a:custGeom>
            <a:solidFill>
              <a:srgbClr val="2E2E2E">
                <a:alpha val="72941"/>
              </a:srgbClr>
            </a:solidFill>
          </p:spPr>
        </p:sp>
        <p:sp>
          <p:nvSpPr>
            <p:cNvPr name="TextBox 5" id="5"/>
            <p:cNvSpPr txBox="true"/>
            <p:nvPr/>
          </p:nvSpPr>
          <p:spPr>
            <a:xfrm>
              <a:off x="131271" y="19050"/>
              <a:ext cx="1137682" cy="717550"/>
            </a:xfrm>
            <a:prstGeom prst="rect">
              <a:avLst/>
            </a:prstGeom>
          </p:spPr>
          <p:txBody>
            <a:bodyPr anchor="ctr" rtlCol="false" tIns="50800" lIns="50800" bIns="50800" rIns="50800"/>
            <a:lstStyle/>
            <a:p>
              <a:pPr algn="ctr">
                <a:lnSpc>
                  <a:spcPts val="3639"/>
                </a:lnSpc>
              </a:pPr>
            </a:p>
          </p:txBody>
        </p:sp>
      </p:grpSp>
      <p:sp>
        <p:nvSpPr>
          <p:cNvPr name="TextBox 6" id="6"/>
          <p:cNvSpPr txBox="true"/>
          <p:nvPr/>
        </p:nvSpPr>
        <p:spPr>
          <a:xfrm rot="0">
            <a:off x="5039349" y="2899756"/>
            <a:ext cx="8209302" cy="4592264"/>
          </a:xfrm>
          <a:prstGeom prst="rect">
            <a:avLst/>
          </a:prstGeom>
        </p:spPr>
        <p:txBody>
          <a:bodyPr anchor="t" rtlCol="false" tIns="0" lIns="0" bIns="0" rIns="0">
            <a:spAutoFit/>
          </a:bodyPr>
          <a:lstStyle/>
          <a:p>
            <a:pPr algn="ctr">
              <a:lnSpc>
                <a:spcPts val="11985"/>
              </a:lnSpc>
            </a:pPr>
            <a:r>
              <a:rPr lang="en-US" sz="10995" spc="-406">
                <a:solidFill>
                  <a:srgbClr val="FEFEFE"/>
                </a:solidFill>
                <a:latin typeface="芫荽"/>
                <a:ea typeface="芫荽"/>
                <a:cs typeface="芫荽"/>
                <a:sym typeface="芫荽"/>
              </a:rPr>
              <a:t>THANK YOU</a:t>
            </a:r>
          </a:p>
          <a:p>
            <a:pPr algn="ctr">
              <a:lnSpc>
                <a:spcPts val="11985"/>
              </a:lnSpc>
            </a:pPr>
            <a:r>
              <a:rPr lang="en-US" sz="10995" spc="-406">
                <a:solidFill>
                  <a:srgbClr val="FEFEFE"/>
                </a:solidFill>
                <a:latin typeface="芫荽"/>
                <a:ea typeface="芫荽"/>
                <a:cs typeface="芫荽"/>
                <a:sym typeface="芫荽"/>
              </a:rPr>
              <a:t>FOR LISTENING</a:t>
            </a:r>
          </a:p>
        </p:txBody>
      </p:sp>
      <p:sp>
        <p:nvSpPr>
          <p:cNvPr name="TextBox 7" id="7"/>
          <p:cNvSpPr txBox="true"/>
          <p:nvPr/>
        </p:nvSpPr>
        <p:spPr>
          <a:xfrm rot="0">
            <a:off x="17259300" y="9220200"/>
            <a:ext cx="152400" cy="190500"/>
          </a:xfrm>
          <a:prstGeom prst="rect">
            <a:avLst/>
          </a:prstGeom>
        </p:spPr>
        <p:txBody>
          <a:bodyPr anchor="t" rtlCol="false" tIns="0" lIns="0" bIns="0" rIns="0" wrap="none">
            <a:spAutoFit/>
          </a:bodyPr>
          <a:lstStyle/>
          <a:p>
            <a:pPr algn="ctr">
              <a:lnSpc>
                <a:spcPts val="2800"/>
              </a:lnSpc>
              <a:spcBef>
                <a:spcPct val="0"/>
              </a:spcBef>
            </a:pPr>
            <a:r>
              <a:rPr lang="en-US" sz="2000">
                <a:solidFill>
                  <a:srgbClr val="FEFEFE"/>
                </a:solidFill>
                <a:latin typeface="Noto Sans T Chinese"/>
                <a:ea typeface="Noto Sans T Chinese"/>
                <a:cs typeface="Noto Sans T Chinese"/>
                <a:sym typeface="Noto Sans T Chinese"/>
              </a:rPr>
              <a:t>23</a:t>
            </a:r>
          </a:p>
        </p:txBody>
      </p:sp>
      <p:sp>
        <p:nvSpPr>
          <p:cNvPr name="TextBox 8" id="8"/>
          <p:cNvSpPr txBox="true"/>
          <p:nvPr/>
        </p:nvSpPr>
        <p:spPr>
          <a:xfrm rot="0">
            <a:off x="718570" y="641569"/>
            <a:ext cx="16838159" cy="391287"/>
          </a:xfrm>
          <a:prstGeom prst="rect">
            <a:avLst/>
          </a:prstGeom>
        </p:spPr>
        <p:txBody>
          <a:bodyPr anchor="t" rtlCol="false" tIns="0" lIns="0" bIns="0" rIns="0">
            <a:spAutoFit/>
          </a:bodyPr>
          <a:lstStyle/>
          <a:p>
            <a:pPr algn="r" marL="0" indent="0" lvl="0">
              <a:lnSpc>
                <a:spcPts val="2784"/>
              </a:lnSpc>
              <a:spcBef>
                <a:spcPct val="0"/>
              </a:spcBef>
            </a:pPr>
            <a:r>
              <a:rPr lang="en-US" sz="3200" spc="-220" strike="noStrike" u="none">
                <a:solidFill>
                  <a:srgbClr val="FFFFFF"/>
                </a:solidFill>
                <a:latin typeface="芫荽"/>
                <a:ea typeface="芫荽"/>
                <a:cs typeface="芫荽"/>
                <a:sym typeface="芫荽"/>
              </a:rPr>
              <a:t>112029004周珮珊</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EFEFE"/>
        </a:solidFill>
      </p:bgPr>
    </p:bg>
    <p:spTree>
      <p:nvGrpSpPr>
        <p:cNvPr id="1" name=""/>
        <p:cNvGrpSpPr/>
        <p:nvPr/>
      </p:nvGrpSpPr>
      <p:grpSpPr>
        <a:xfrm>
          <a:off x="0" y="0"/>
          <a:ext cx="0" cy="0"/>
          <a:chOff x="0" y="0"/>
          <a:chExt cx="0" cy="0"/>
        </a:xfrm>
      </p:grpSpPr>
      <p:sp>
        <p:nvSpPr>
          <p:cNvPr name="Freeform 2" id="2"/>
          <p:cNvSpPr/>
          <p:nvPr/>
        </p:nvSpPr>
        <p:spPr>
          <a:xfrm flipH="false" flipV="false" rot="0">
            <a:off x="0" y="36758"/>
            <a:ext cx="18244768" cy="10250242"/>
          </a:xfrm>
          <a:custGeom>
            <a:avLst/>
            <a:gdLst/>
            <a:ahLst/>
            <a:cxnLst/>
            <a:rect r="r" b="b" t="t" l="l"/>
            <a:pathLst>
              <a:path h="10250242" w="18244768">
                <a:moveTo>
                  <a:pt x="0" y="0"/>
                </a:moveTo>
                <a:lnTo>
                  <a:pt x="18244768" y="0"/>
                </a:lnTo>
                <a:lnTo>
                  <a:pt x="18244768" y="10250242"/>
                </a:lnTo>
                <a:lnTo>
                  <a:pt x="0" y="10250242"/>
                </a:lnTo>
                <a:lnTo>
                  <a:pt x="0" y="0"/>
                </a:lnTo>
                <a:close/>
              </a:path>
            </a:pathLst>
          </a:custGeom>
          <a:blipFill>
            <a:blip r:embed="rId2">
              <a:alphaModFix amt="69000"/>
            </a:blip>
            <a:stretch>
              <a:fillRect l="0" t="0" r="0" b="0"/>
            </a:stretch>
          </a:blipFill>
        </p:spPr>
      </p:sp>
      <p:grpSp>
        <p:nvGrpSpPr>
          <p:cNvPr name="Group 3" id="3"/>
          <p:cNvGrpSpPr/>
          <p:nvPr/>
        </p:nvGrpSpPr>
        <p:grpSpPr>
          <a:xfrm rot="0">
            <a:off x="-5336475" y="-3970129"/>
            <a:ext cx="28285649" cy="16419218"/>
            <a:chOff x="0" y="0"/>
            <a:chExt cx="1400223" cy="812800"/>
          </a:xfrm>
        </p:grpSpPr>
        <p:sp>
          <p:nvSpPr>
            <p:cNvPr name="Freeform 4" id="4"/>
            <p:cNvSpPr/>
            <p:nvPr/>
          </p:nvSpPr>
          <p:spPr>
            <a:xfrm flipH="false" flipV="false" rot="0">
              <a:off x="0" y="0"/>
              <a:ext cx="1400224" cy="812800"/>
            </a:xfrm>
            <a:custGeom>
              <a:avLst/>
              <a:gdLst/>
              <a:ahLst/>
              <a:cxnLst/>
              <a:rect r="r" b="b" t="t" l="l"/>
              <a:pathLst>
                <a:path h="812800" w="1400224">
                  <a:moveTo>
                    <a:pt x="700112" y="0"/>
                  </a:moveTo>
                  <a:cubicBezTo>
                    <a:pt x="313451" y="0"/>
                    <a:pt x="0" y="181951"/>
                    <a:pt x="0" y="406400"/>
                  </a:cubicBezTo>
                  <a:cubicBezTo>
                    <a:pt x="0" y="630849"/>
                    <a:pt x="313451" y="812800"/>
                    <a:pt x="700112" y="812800"/>
                  </a:cubicBezTo>
                  <a:cubicBezTo>
                    <a:pt x="1086773" y="812800"/>
                    <a:pt x="1400224" y="630849"/>
                    <a:pt x="1400224" y="406400"/>
                  </a:cubicBezTo>
                  <a:cubicBezTo>
                    <a:pt x="1400224" y="181951"/>
                    <a:pt x="1086773" y="0"/>
                    <a:pt x="700112" y="0"/>
                  </a:cubicBezTo>
                  <a:close/>
                </a:path>
              </a:pathLst>
            </a:custGeom>
            <a:solidFill>
              <a:srgbClr val="2E2E2E">
                <a:alpha val="72941"/>
              </a:srgbClr>
            </a:solidFill>
          </p:spPr>
        </p:sp>
        <p:sp>
          <p:nvSpPr>
            <p:cNvPr name="TextBox 5" id="5"/>
            <p:cNvSpPr txBox="true"/>
            <p:nvPr/>
          </p:nvSpPr>
          <p:spPr>
            <a:xfrm>
              <a:off x="131271" y="19050"/>
              <a:ext cx="1137682" cy="717550"/>
            </a:xfrm>
            <a:prstGeom prst="rect">
              <a:avLst/>
            </a:prstGeom>
          </p:spPr>
          <p:txBody>
            <a:bodyPr anchor="ctr" rtlCol="false" tIns="50800" lIns="50800" bIns="50800" rIns="50800"/>
            <a:lstStyle/>
            <a:p>
              <a:pPr algn="ctr">
                <a:lnSpc>
                  <a:spcPts val="3639"/>
                </a:lnSpc>
              </a:pPr>
            </a:p>
          </p:txBody>
        </p:sp>
      </p:grpSp>
      <p:sp>
        <p:nvSpPr>
          <p:cNvPr name="AutoShape 6" id="6"/>
          <p:cNvSpPr/>
          <p:nvPr/>
        </p:nvSpPr>
        <p:spPr>
          <a:xfrm>
            <a:off x="724920" y="2781435"/>
            <a:ext cx="915527" cy="0"/>
          </a:xfrm>
          <a:prstGeom prst="line">
            <a:avLst/>
          </a:prstGeom>
          <a:ln cap="rnd" w="180975">
            <a:solidFill>
              <a:srgbClr val="FFFFFF"/>
            </a:solidFill>
            <a:prstDash val="solid"/>
            <a:headEnd type="none" len="sm" w="sm"/>
            <a:tailEnd type="none" len="sm" w="sm"/>
          </a:ln>
        </p:spPr>
      </p:sp>
      <p:sp>
        <p:nvSpPr>
          <p:cNvPr name="TextBox 7" id="7"/>
          <p:cNvSpPr txBox="true"/>
          <p:nvPr/>
        </p:nvSpPr>
        <p:spPr>
          <a:xfrm rot="0">
            <a:off x="724920" y="1543026"/>
            <a:ext cx="16838159" cy="873252"/>
          </a:xfrm>
          <a:prstGeom prst="rect">
            <a:avLst/>
          </a:prstGeom>
        </p:spPr>
        <p:txBody>
          <a:bodyPr anchor="t" rtlCol="false" tIns="0" lIns="0" bIns="0" rIns="0">
            <a:spAutoFit/>
          </a:bodyPr>
          <a:lstStyle/>
          <a:p>
            <a:pPr algn="l">
              <a:lnSpc>
                <a:spcPts val="6264"/>
              </a:lnSpc>
            </a:pPr>
            <a:r>
              <a:rPr lang="en-US" sz="7200" spc="-496">
                <a:solidFill>
                  <a:srgbClr val="FFFFFF"/>
                </a:solidFill>
                <a:latin typeface="芫荽"/>
                <a:ea typeface="芫荽"/>
                <a:cs typeface="芫荽"/>
                <a:sym typeface="芫荽"/>
              </a:rPr>
              <a:t>問題描述</a:t>
            </a:r>
          </a:p>
        </p:txBody>
      </p:sp>
      <p:sp>
        <p:nvSpPr>
          <p:cNvPr name="TextBox 8" id="8"/>
          <p:cNvSpPr txBox="true"/>
          <p:nvPr/>
        </p:nvSpPr>
        <p:spPr>
          <a:xfrm rot="0">
            <a:off x="17259300" y="9220200"/>
            <a:ext cx="152400" cy="190500"/>
          </a:xfrm>
          <a:prstGeom prst="rect">
            <a:avLst/>
          </a:prstGeom>
        </p:spPr>
        <p:txBody>
          <a:bodyPr anchor="t" rtlCol="false" tIns="0" lIns="0" bIns="0" rIns="0" wrap="none">
            <a:spAutoFit/>
          </a:bodyPr>
          <a:lstStyle/>
          <a:p>
            <a:pPr algn="ctr">
              <a:lnSpc>
                <a:spcPts val="2800"/>
              </a:lnSpc>
              <a:spcBef>
                <a:spcPct val="0"/>
              </a:spcBef>
            </a:pPr>
            <a:r>
              <a:rPr lang="en-US" sz="2000">
                <a:solidFill>
                  <a:srgbClr val="FFFFFF"/>
                </a:solidFill>
                <a:latin typeface="Noto Sans T Chinese"/>
                <a:ea typeface="Noto Sans T Chinese"/>
                <a:cs typeface="Noto Sans T Chinese"/>
                <a:sym typeface="Noto Sans T Chinese"/>
              </a:rPr>
              <a:t>3</a:t>
            </a:r>
          </a:p>
        </p:txBody>
      </p:sp>
      <p:sp>
        <p:nvSpPr>
          <p:cNvPr name="TextBox 9" id="9"/>
          <p:cNvSpPr txBox="true"/>
          <p:nvPr/>
        </p:nvSpPr>
        <p:spPr>
          <a:xfrm rot="0">
            <a:off x="703304" y="3836191"/>
            <a:ext cx="16838159" cy="582168"/>
          </a:xfrm>
          <a:prstGeom prst="rect">
            <a:avLst/>
          </a:prstGeom>
        </p:spPr>
        <p:txBody>
          <a:bodyPr anchor="t" rtlCol="false" tIns="0" lIns="0" bIns="0" rIns="0">
            <a:spAutoFit/>
          </a:bodyPr>
          <a:lstStyle/>
          <a:p>
            <a:pPr algn="l">
              <a:lnSpc>
                <a:spcPts val="4176"/>
              </a:lnSpc>
            </a:pPr>
            <a:r>
              <a:rPr lang="en-US" sz="4800" spc="-331">
                <a:solidFill>
                  <a:srgbClr val="FFFFFF"/>
                </a:solidFill>
                <a:latin typeface="芫荽"/>
                <a:ea typeface="芫荽"/>
                <a:cs typeface="芫荽"/>
                <a:sym typeface="芫荽"/>
              </a:rPr>
              <a:t>題目：年齡對哪個眼睛相關疾病最具影響</a:t>
            </a:r>
          </a:p>
        </p:txBody>
      </p:sp>
      <p:sp>
        <p:nvSpPr>
          <p:cNvPr name="TextBox 10" id="10"/>
          <p:cNvSpPr txBox="true"/>
          <p:nvPr/>
        </p:nvSpPr>
        <p:spPr>
          <a:xfrm rot="0">
            <a:off x="1028700" y="5332759"/>
            <a:ext cx="16230600" cy="1918589"/>
          </a:xfrm>
          <a:prstGeom prst="rect">
            <a:avLst/>
          </a:prstGeom>
        </p:spPr>
        <p:txBody>
          <a:bodyPr anchor="t" rtlCol="false" tIns="0" lIns="0" bIns="0" rIns="0">
            <a:spAutoFit/>
          </a:bodyPr>
          <a:lstStyle/>
          <a:p>
            <a:pPr algn="l">
              <a:lnSpc>
                <a:spcPts val="3808"/>
              </a:lnSpc>
            </a:pPr>
            <a:r>
              <a:rPr lang="en-US" sz="3200" spc="-128">
                <a:solidFill>
                  <a:srgbClr val="FFFFFF"/>
                </a:solidFill>
                <a:latin typeface="芫荽"/>
                <a:ea typeface="芫荽"/>
                <a:cs typeface="芫荽"/>
                <a:sym typeface="芫荽"/>
              </a:rPr>
              <a:t>由於尹書田醫療財團法人書田泌尿科眼科診所-中年人常見的眼疾及預防保養之道</a:t>
            </a:r>
          </a:p>
          <a:p>
            <a:pPr algn="l">
              <a:lnSpc>
                <a:spcPts val="3808"/>
              </a:lnSpc>
            </a:pPr>
            <a:r>
              <a:rPr lang="en-US" sz="3200" spc="-128">
                <a:solidFill>
                  <a:srgbClr val="FFFFFF"/>
                </a:solidFill>
                <a:latin typeface="芫荽"/>
                <a:ea typeface="芫荽"/>
                <a:cs typeface="芫荽"/>
                <a:sym typeface="芫荽"/>
              </a:rPr>
              <a:t>指出，隨著年齡的增加，患上與年齡相關的眼疾的風險也隨之增加，這些病症包括白內障、青光眼、糖尿病視網膜病變、黃斑病變等。因此，我們想探討年齡對哪個眼睛相關疾病最具影響，而每個人都應該持續關注自己的眼健康，採取主動而非被動的態度。</a:t>
            </a:r>
          </a:p>
        </p:txBody>
      </p:sp>
      <p:sp>
        <p:nvSpPr>
          <p:cNvPr name="TextBox 11" id="11"/>
          <p:cNvSpPr txBox="true"/>
          <p:nvPr/>
        </p:nvSpPr>
        <p:spPr>
          <a:xfrm rot="0">
            <a:off x="724920" y="637413"/>
            <a:ext cx="16838159" cy="391287"/>
          </a:xfrm>
          <a:prstGeom prst="rect">
            <a:avLst/>
          </a:prstGeom>
        </p:spPr>
        <p:txBody>
          <a:bodyPr anchor="t" rtlCol="false" tIns="0" lIns="0" bIns="0" rIns="0">
            <a:spAutoFit/>
          </a:bodyPr>
          <a:lstStyle/>
          <a:p>
            <a:pPr algn="r" marL="0" indent="0" lvl="0">
              <a:lnSpc>
                <a:spcPts val="2784"/>
              </a:lnSpc>
              <a:spcBef>
                <a:spcPct val="0"/>
              </a:spcBef>
            </a:pPr>
            <a:r>
              <a:rPr lang="en-US" sz="3200" spc="-220" strike="noStrike" u="none">
                <a:solidFill>
                  <a:srgbClr val="FFFFFF"/>
                </a:solidFill>
                <a:latin typeface="芫荽"/>
                <a:ea typeface="芫荽"/>
                <a:cs typeface="芫荽"/>
                <a:sym typeface="芫荽"/>
              </a:rPr>
              <a:t>112029022黃少虹</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EFEFE"/>
        </a:solidFill>
      </p:bgPr>
    </p:bg>
    <p:spTree>
      <p:nvGrpSpPr>
        <p:cNvPr id="1" name=""/>
        <p:cNvGrpSpPr/>
        <p:nvPr/>
      </p:nvGrpSpPr>
      <p:grpSpPr>
        <a:xfrm>
          <a:off x="0" y="0"/>
          <a:ext cx="0" cy="0"/>
          <a:chOff x="0" y="0"/>
          <a:chExt cx="0" cy="0"/>
        </a:xfrm>
      </p:grpSpPr>
      <p:sp>
        <p:nvSpPr>
          <p:cNvPr name="Freeform 2" id="2"/>
          <p:cNvSpPr/>
          <p:nvPr/>
        </p:nvSpPr>
        <p:spPr>
          <a:xfrm flipH="false" flipV="false" rot="0">
            <a:off x="0" y="36758"/>
            <a:ext cx="18244768" cy="10250242"/>
          </a:xfrm>
          <a:custGeom>
            <a:avLst/>
            <a:gdLst/>
            <a:ahLst/>
            <a:cxnLst/>
            <a:rect r="r" b="b" t="t" l="l"/>
            <a:pathLst>
              <a:path h="10250242" w="18244768">
                <a:moveTo>
                  <a:pt x="0" y="0"/>
                </a:moveTo>
                <a:lnTo>
                  <a:pt x="18244768" y="0"/>
                </a:lnTo>
                <a:lnTo>
                  <a:pt x="18244768" y="10250242"/>
                </a:lnTo>
                <a:lnTo>
                  <a:pt x="0" y="10250242"/>
                </a:lnTo>
                <a:lnTo>
                  <a:pt x="0" y="0"/>
                </a:lnTo>
                <a:close/>
              </a:path>
            </a:pathLst>
          </a:custGeom>
          <a:blipFill>
            <a:blip r:embed="rId2">
              <a:alphaModFix amt="69000"/>
            </a:blip>
            <a:stretch>
              <a:fillRect l="0" t="0" r="0" b="0"/>
            </a:stretch>
          </a:blipFill>
        </p:spPr>
      </p:sp>
      <p:grpSp>
        <p:nvGrpSpPr>
          <p:cNvPr name="Group 3" id="3"/>
          <p:cNvGrpSpPr/>
          <p:nvPr/>
        </p:nvGrpSpPr>
        <p:grpSpPr>
          <a:xfrm rot="0">
            <a:off x="-5336475" y="-3970129"/>
            <a:ext cx="28285649" cy="16419218"/>
            <a:chOff x="0" y="0"/>
            <a:chExt cx="1400223" cy="812800"/>
          </a:xfrm>
        </p:grpSpPr>
        <p:sp>
          <p:nvSpPr>
            <p:cNvPr name="Freeform 4" id="4"/>
            <p:cNvSpPr/>
            <p:nvPr/>
          </p:nvSpPr>
          <p:spPr>
            <a:xfrm flipH="false" flipV="false" rot="0">
              <a:off x="0" y="0"/>
              <a:ext cx="1400224" cy="812800"/>
            </a:xfrm>
            <a:custGeom>
              <a:avLst/>
              <a:gdLst/>
              <a:ahLst/>
              <a:cxnLst/>
              <a:rect r="r" b="b" t="t" l="l"/>
              <a:pathLst>
                <a:path h="812800" w="1400224">
                  <a:moveTo>
                    <a:pt x="700112" y="0"/>
                  </a:moveTo>
                  <a:cubicBezTo>
                    <a:pt x="313451" y="0"/>
                    <a:pt x="0" y="181951"/>
                    <a:pt x="0" y="406400"/>
                  </a:cubicBezTo>
                  <a:cubicBezTo>
                    <a:pt x="0" y="630849"/>
                    <a:pt x="313451" y="812800"/>
                    <a:pt x="700112" y="812800"/>
                  </a:cubicBezTo>
                  <a:cubicBezTo>
                    <a:pt x="1086773" y="812800"/>
                    <a:pt x="1400224" y="630849"/>
                    <a:pt x="1400224" y="406400"/>
                  </a:cubicBezTo>
                  <a:cubicBezTo>
                    <a:pt x="1400224" y="181951"/>
                    <a:pt x="1086773" y="0"/>
                    <a:pt x="700112" y="0"/>
                  </a:cubicBezTo>
                  <a:close/>
                </a:path>
              </a:pathLst>
            </a:custGeom>
            <a:solidFill>
              <a:srgbClr val="2E2E2E">
                <a:alpha val="72941"/>
              </a:srgbClr>
            </a:solidFill>
          </p:spPr>
        </p:sp>
        <p:sp>
          <p:nvSpPr>
            <p:cNvPr name="TextBox 5" id="5"/>
            <p:cNvSpPr txBox="true"/>
            <p:nvPr/>
          </p:nvSpPr>
          <p:spPr>
            <a:xfrm>
              <a:off x="131271" y="19050"/>
              <a:ext cx="1137682" cy="717550"/>
            </a:xfrm>
            <a:prstGeom prst="rect">
              <a:avLst/>
            </a:prstGeom>
          </p:spPr>
          <p:txBody>
            <a:bodyPr anchor="ctr" rtlCol="false" tIns="50800" lIns="50800" bIns="50800" rIns="50800"/>
            <a:lstStyle/>
            <a:p>
              <a:pPr algn="ctr">
                <a:lnSpc>
                  <a:spcPts val="3639"/>
                </a:lnSpc>
              </a:pPr>
            </a:p>
          </p:txBody>
        </p:sp>
      </p:grpSp>
      <p:sp>
        <p:nvSpPr>
          <p:cNvPr name="AutoShape 6" id="6"/>
          <p:cNvSpPr/>
          <p:nvPr/>
        </p:nvSpPr>
        <p:spPr>
          <a:xfrm>
            <a:off x="724920" y="2781435"/>
            <a:ext cx="915527" cy="0"/>
          </a:xfrm>
          <a:prstGeom prst="line">
            <a:avLst/>
          </a:prstGeom>
          <a:ln cap="rnd" w="180975">
            <a:solidFill>
              <a:srgbClr val="FFFFFF"/>
            </a:solidFill>
            <a:prstDash val="solid"/>
            <a:headEnd type="none" len="sm" w="sm"/>
            <a:tailEnd type="none" len="sm" w="sm"/>
          </a:ln>
        </p:spPr>
      </p:sp>
      <p:sp>
        <p:nvSpPr>
          <p:cNvPr name="TextBox 7" id="7"/>
          <p:cNvSpPr txBox="true"/>
          <p:nvPr/>
        </p:nvSpPr>
        <p:spPr>
          <a:xfrm rot="0">
            <a:off x="724920" y="1543026"/>
            <a:ext cx="16838159" cy="873252"/>
          </a:xfrm>
          <a:prstGeom prst="rect">
            <a:avLst/>
          </a:prstGeom>
        </p:spPr>
        <p:txBody>
          <a:bodyPr anchor="t" rtlCol="false" tIns="0" lIns="0" bIns="0" rIns="0">
            <a:spAutoFit/>
          </a:bodyPr>
          <a:lstStyle/>
          <a:p>
            <a:pPr algn="l">
              <a:lnSpc>
                <a:spcPts val="6264"/>
              </a:lnSpc>
            </a:pPr>
            <a:r>
              <a:rPr lang="en-US" sz="7200" spc="-496">
                <a:solidFill>
                  <a:srgbClr val="FFFFFF"/>
                </a:solidFill>
                <a:latin typeface="芫荽"/>
                <a:ea typeface="芫荽"/>
                <a:cs typeface="芫荽"/>
                <a:sym typeface="芫荽"/>
              </a:rPr>
              <a:t>資料描述</a:t>
            </a:r>
          </a:p>
        </p:txBody>
      </p:sp>
      <p:sp>
        <p:nvSpPr>
          <p:cNvPr name="TextBox 8" id="8"/>
          <p:cNvSpPr txBox="true"/>
          <p:nvPr/>
        </p:nvSpPr>
        <p:spPr>
          <a:xfrm rot="0">
            <a:off x="17259300" y="9220200"/>
            <a:ext cx="152400" cy="190500"/>
          </a:xfrm>
          <a:prstGeom prst="rect">
            <a:avLst/>
          </a:prstGeom>
        </p:spPr>
        <p:txBody>
          <a:bodyPr anchor="t" rtlCol="false" tIns="0" lIns="0" bIns="0" rIns="0" wrap="none">
            <a:spAutoFit/>
          </a:bodyPr>
          <a:lstStyle/>
          <a:p>
            <a:pPr algn="ctr">
              <a:lnSpc>
                <a:spcPts val="2800"/>
              </a:lnSpc>
              <a:spcBef>
                <a:spcPct val="0"/>
              </a:spcBef>
            </a:pPr>
            <a:r>
              <a:rPr lang="en-US" sz="2000">
                <a:solidFill>
                  <a:srgbClr val="FFFFFF"/>
                </a:solidFill>
                <a:latin typeface="Noto Sans T Chinese"/>
                <a:ea typeface="Noto Sans T Chinese"/>
                <a:cs typeface="Noto Sans T Chinese"/>
                <a:sym typeface="Noto Sans T Chinese"/>
              </a:rPr>
              <a:t>4</a:t>
            </a:r>
          </a:p>
        </p:txBody>
      </p:sp>
      <p:sp>
        <p:nvSpPr>
          <p:cNvPr name="TextBox 9" id="9"/>
          <p:cNvSpPr txBox="true"/>
          <p:nvPr/>
        </p:nvSpPr>
        <p:spPr>
          <a:xfrm rot="0">
            <a:off x="1007084" y="4229955"/>
            <a:ext cx="16230600" cy="4299839"/>
          </a:xfrm>
          <a:prstGeom prst="rect">
            <a:avLst/>
          </a:prstGeom>
        </p:spPr>
        <p:txBody>
          <a:bodyPr anchor="t" rtlCol="false" tIns="0" lIns="0" bIns="0" rIns="0">
            <a:spAutoFit/>
          </a:bodyPr>
          <a:lstStyle/>
          <a:p>
            <a:pPr algn="l">
              <a:lnSpc>
                <a:spcPts val="3808"/>
              </a:lnSpc>
            </a:pPr>
            <a:r>
              <a:rPr lang="en-US" sz="3200" spc="-128">
                <a:solidFill>
                  <a:srgbClr val="FFFFFF"/>
                </a:solidFill>
                <a:latin typeface="芫荽"/>
                <a:ea typeface="芫荽"/>
                <a:cs typeface="芫荽"/>
                <a:sym typeface="芫荽"/>
              </a:rPr>
              <a:t>本資料集主要包含眼病智能識別（ODIR）資料，收錄5000名患者的年齡、左右眼彩色眼底照片與醫師診斷關鍵詞。</a:t>
            </a:r>
          </a:p>
          <a:p>
            <a:pPr algn="l">
              <a:lnSpc>
                <a:spcPts val="3808"/>
              </a:lnSpc>
            </a:pPr>
          </a:p>
          <a:p>
            <a:pPr algn="l">
              <a:lnSpc>
                <a:spcPts val="3808"/>
              </a:lnSpc>
            </a:pPr>
            <a:r>
              <a:rPr lang="en-US" sz="3200" spc="-128">
                <a:solidFill>
                  <a:srgbClr val="FFFFFF"/>
                </a:solidFill>
                <a:latin typeface="芫荽"/>
                <a:ea typeface="芫荽"/>
                <a:cs typeface="芫荽"/>
                <a:sym typeface="芫荽"/>
              </a:rPr>
              <a:t>資料代表上工醫療科技有限公司自中國多家醫療機構收集的真實臨床影像，涵蓋多種相機設備（如佳能、蔡司、科和），圖像解析度不一。</a:t>
            </a:r>
          </a:p>
          <a:p>
            <a:pPr algn="l">
              <a:lnSpc>
                <a:spcPts val="3808"/>
              </a:lnSpc>
            </a:pPr>
            <a:r>
              <a:rPr lang="en-US" sz="3200" spc="-128">
                <a:solidFill>
                  <a:srgbClr val="FFFFFF"/>
                </a:solidFill>
                <a:latin typeface="芫荽"/>
                <a:ea typeface="芫荽"/>
                <a:cs typeface="芫荽"/>
                <a:sym typeface="芫荽"/>
              </a:rPr>
              <a:t>標註由專業人員經品質控管後完成，患者依診斷結果分為八類：</a:t>
            </a:r>
          </a:p>
          <a:p>
            <a:pPr algn="l">
              <a:lnSpc>
                <a:spcPts val="3808"/>
              </a:lnSpc>
            </a:pPr>
          </a:p>
          <a:p>
            <a:pPr algn="l">
              <a:lnSpc>
                <a:spcPts val="3808"/>
              </a:lnSpc>
            </a:pPr>
            <a:r>
              <a:rPr lang="en-US" sz="3200" spc="-128">
                <a:solidFill>
                  <a:srgbClr val="FFFFFF"/>
                </a:solidFill>
                <a:latin typeface="芫荽"/>
                <a:ea typeface="芫荽"/>
                <a:cs typeface="芫荽"/>
                <a:sym typeface="芫荽"/>
              </a:rPr>
              <a:t>正常（N）、糖尿病（D）、青光眼（G）、白內障（C）、年齡相關性黃斑變性（A）、高血壓（H）、病理性近視（M）以及其他疾病／異常（O）。</a:t>
            </a:r>
          </a:p>
        </p:txBody>
      </p:sp>
      <p:sp>
        <p:nvSpPr>
          <p:cNvPr name="TextBox 10" id="10"/>
          <p:cNvSpPr txBox="true"/>
          <p:nvPr/>
        </p:nvSpPr>
        <p:spPr>
          <a:xfrm rot="0">
            <a:off x="724920" y="637413"/>
            <a:ext cx="16838159" cy="391287"/>
          </a:xfrm>
          <a:prstGeom prst="rect">
            <a:avLst/>
          </a:prstGeom>
        </p:spPr>
        <p:txBody>
          <a:bodyPr anchor="t" rtlCol="false" tIns="0" lIns="0" bIns="0" rIns="0">
            <a:spAutoFit/>
          </a:bodyPr>
          <a:lstStyle/>
          <a:p>
            <a:pPr algn="r" marL="0" indent="0" lvl="0">
              <a:lnSpc>
                <a:spcPts val="2784"/>
              </a:lnSpc>
              <a:spcBef>
                <a:spcPct val="0"/>
              </a:spcBef>
            </a:pPr>
            <a:r>
              <a:rPr lang="en-US" sz="3200" spc="-220" strike="noStrike" u="none">
                <a:solidFill>
                  <a:srgbClr val="FFFFFF"/>
                </a:solidFill>
                <a:latin typeface="芫荽"/>
                <a:ea typeface="芫荽"/>
                <a:cs typeface="芫荽"/>
                <a:sym typeface="芫荽"/>
              </a:rPr>
              <a:t>112029022黃少虹</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EFEFE"/>
        </a:solidFill>
      </p:bgPr>
    </p:bg>
    <p:spTree>
      <p:nvGrpSpPr>
        <p:cNvPr id="1" name=""/>
        <p:cNvGrpSpPr/>
        <p:nvPr/>
      </p:nvGrpSpPr>
      <p:grpSpPr>
        <a:xfrm>
          <a:off x="0" y="0"/>
          <a:ext cx="0" cy="0"/>
          <a:chOff x="0" y="0"/>
          <a:chExt cx="0" cy="0"/>
        </a:xfrm>
      </p:grpSpPr>
      <p:sp>
        <p:nvSpPr>
          <p:cNvPr name="Freeform 2" id="2"/>
          <p:cNvSpPr/>
          <p:nvPr/>
        </p:nvSpPr>
        <p:spPr>
          <a:xfrm flipH="false" flipV="false" rot="0">
            <a:off x="0" y="36758"/>
            <a:ext cx="18244768" cy="10250242"/>
          </a:xfrm>
          <a:custGeom>
            <a:avLst/>
            <a:gdLst/>
            <a:ahLst/>
            <a:cxnLst/>
            <a:rect r="r" b="b" t="t" l="l"/>
            <a:pathLst>
              <a:path h="10250242" w="18244768">
                <a:moveTo>
                  <a:pt x="0" y="0"/>
                </a:moveTo>
                <a:lnTo>
                  <a:pt x="18244768" y="0"/>
                </a:lnTo>
                <a:lnTo>
                  <a:pt x="18244768" y="10250242"/>
                </a:lnTo>
                <a:lnTo>
                  <a:pt x="0" y="10250242"/>
                </a:lnTo>
                <a:lnTo>
                  <a:pt x="0" y="0"/>
                </a:lnTo>
                <a:close/>
              </a:path>
            </a:pathLst>
          </a:custGeom>
          <a:blipFill>
            <a:blip r:embed="rId2">
              <a:alphaModFix amt="69000"/>
            </a:blip>
            <a:stretch>
              <a:fillRect l="0" t="0" r="0" b="0"/>
            </a:stretch>
          </a:blipFill>
        </p:spPr>
      </p:sp>
      <p:grpSp>
        <p:nvGrpSpPr>
          <p:cNvPr name="Group 3" id="3"/>
          <p:cNvGrpSpPr/>
          <p:nvPr/>
        </p:nvGrpSpPr>
        <p:grpSpPr>
          <a:xfrm rot="0">
            <a:off x="-5336475" y="-3970129"/>
            <a:ext cx="28285649" cy="16419218"/>
            <a:chOff x="0" y="0"/>
            <a:chExt cx="1400223" cy="812800"/>
          </a:xfrm>
        </p:grpSpPr>
        <p:sp>
          <p:nvSpPr>
            <p:cNvPr name="Freeform 4" id="4"/>
            <p:cNvSpPr/>
            <p:nvPr/>
          </p:nvSpPr>
          <p:spPr>
            <a:xfrm flipH="false" flipV="false" rot="0">
              <a:off x="0" y="0"/>
              <a:ext cx="1400224" cy="812800"/>
            </a:xfrm>
            <a:custGeom>
              <a:avLst/>
              <a:gdLst/>
              <a:ahLst/>
              <a:cxnLst/>
              <a:rect r="r" b="b" t="t" l="l"/>
              <a:pathLst>
                <a:path h="812800" w="1400224">
                  <a:moveTo>
                    <a:pt x="700112" y="0"/>
                  </a:moveTo>
                  <a:cubicBezTo>
                    <a:pt x="313451" y="0"/>
                    <a:pt x="0" y="181951"/>
                    <a:pt x="0" y="406400"/>
                  </a:cubicBezTo>
                  <a:cubicBezTo>
                    <a:pt x="0" y="630849"/>
                    <a:pt x="313451" y="812800"/>
                    <a:pt x="700112" y="812800"/>
                  </a:cubicBezTo>
                  <a:cubicBezTo>
                    <a:pt x="1086773" y="812800"/>
                    <a:pt x="1400224" y="630849"/>
                    <a:pt x="1400224" y="406400"/>
                  </a:cubicBezTo>
                  <a:cubicBezTo>
                    <a:pt x="1400224" y="181951"/>
                    <a:pt x="1086773" y="0"/>
                    <a:pt x="700112" y="0"/>
                  </a:cubicBezTo>
                  <a:close/>
                </a:path>
              </a:pathLst>
            </a:custGeom>
            <a:solidFill>
              <a:srgbClr val="2E2E2E">
                <a:alpha val="72941"/>
              </a:srgbClr>
            </a:solidFill>
          </p:spPr>
        </p:sp>
        <p:sp>
          <p:nvSpPr>
            <p:cNvPr name="TextBox 5" id="5"/>
            <p:cNvSpPr txBox="true"/>
            <p:nvPr/>
          </p:nvSpPr>
          <p:spPr>
            <a:xfrm>
              <a:off x="131271" y="19050"/>
              <a:ext cx="1137682" cy="717550"/>
            </a:xfrm>
            <a:prstGeom prst="rect">
              <a:avLst/>
            </a:prstGeom>
          </p:spPr>
          <p:txBody>
            <a:bodyPr anchor="ctr" rtlCol="false" tIns="50800" lIns="50800" bIns="50800" rIns="50800"/>
            <a:lstStyle/>
            <a:p>
              <a:pPr algn="ctr">
                <a:lnSpc>
                  <a:spcPts val="3639"/>
                </a:lnSpc>
              </a:pPr>
            </a:p>
          </p:txBody>
        </p:sp>
      </p:grpSp>
      <p:sp>
        <p:nvSpPr>
          <p:cNvPr name="Freeform 6" id="6"/>
          <p:cNvSpPr/>
          <p:nvPr/>
        </p:nvSpPr>
        <p:spPr>
          <a:xfrm flipH="false" flipV="false" rot="0">
            <a:off x="1362154" y="3481335"/>
            <a:ext cx="15520461" cy="4059547"/>
          </a:xfrm>
          <a:custGeom>
            <a:avLst/>
            <a:gdLst/>
            <a:ahLst/>
            <a:cxnLst/>
            <a:rect r="r" b="b" t="t" l="l"/>
            <a:pathLst>
              <a:path h="4059547" w="15520461">
                <a:moveTo>
                  <a:pt x="0" y="0"/>
                </a:moveTo>
                <a:lnTo>
                  <a:pt x="15520460" y="0"/>
                </a:lnTo>
                <a:lnTo>
                  <a:pt x="15520460" y="4059547"/>
                </a:lnTo>
                <a:lnTo>
                  <a:pt x="0" y="4059547"/>
                </a:lnTo>
                <a:lnTo>
                  <a:pt x="0" y="0"/>
                </a:lnTo>
                <a:close/>
              </a:path>
            </a:pathLst>
          </a:custGeom>
          <a:blipFill>
            <a:blip r:embed="rId3"/>
            <a:stretch>
              <a:fillRect l="0" t="-179" r="0" b="-179"/>
            </a:stretch>
          </a:blipFill>
        </p:spPr>
      </p:sp>
      <p:sp>
        <p:nvSpPr>
          <p:cNvPr name="TextBox 7" id="7"/>
          <p:cNvSpPr txBox="true"/>
          <p:nvPr/>
        </p:nvSpPr>
        <p:spPr>
          <a:xfrm rot="0">
            <a:off x="847728" y="641984"/>
            <a:ext cx="6181732" cy="873252"/>
          </a:xfrm>
          <a:prstGeom prst="rect">
            <a:avLst/>
          </a:prstGeom>
        </p:spPr>
        <p:txBody>
          <a:bodyPr anchor="t" rtlCol="false" tIns="0" lIns="0" bIns="0" rIns="0">
            <a:spAutoFit/>
          </a:bodyPr>
          <a:lstStyle/>
          <a:p>
            <a:pPr algn="l">
              <a:lnSpc>
                <a:spcPts val="6264"/>
              </a:lnSpc>
            </a:pPr>
            <a:r>
              <a:rPr lang="en-US" sz="7200" spc="-496">
                <a:solidFill>
                  <a:srgbClr val="FFFFFF"/>
                </a:solidFill>
                <a:latin typeface="芫荽"/>
                <a:ea typeface="芫荽"/>
                <a:cs typeface="芫荽"/>
                <a:sym typeface="芫荽"/>
              </a:rPr>
              <a:t>資料描述</a:t>
            </a:r>
          </a:p>
        </p:txBody>
      </p:sp>
      <p:sp>
        <p:nvSpPr>
          <p:cNvPr name="TextBox 8" id="8"/>
          <p:cNvSpPr txBox="true"/>
          <p:nvPr/>
        </p:nvSpPr>
        <p:spPr>
          <a:xfrm rot="0">
            <a:off x="17259300" y="9220200"/>
            <a:ext cx="152400" cy="190500"/>
          </a:xfrm>
          <a:prstGeom prst="rect">
            <a:avLst/>
          </a:prstGeom>
        </p:spPr>
        <p:txBody>
          <a:bodyPr anchor="t" rtlCol="false" tIns="0" lIns="0" bIns="0" rIns="0" wrap="none">
            <a:spAutoFit/>
          </a:bodyPr>
          <a:lstStyle/>
          <a:p>
            <a:pPr algn="ctr">
              <a:lnSpc>
                <a:spcPts val="2800"/>
              </a:lnSpc>
              <a:spcBef>
                <a:spcPct val="0"/>
              </a:spcBef>
            </a:pPr>
            <a:r>
              <a:rPr lang="en-US" sz="2000">
                <a:solidFill>
                  <a:srgbClr val="FFFFFF"/>
                </a:solidFill>
                <a:latin typeface="Noto Sans T Chinese"/>
                <a:ea typeface="Noto Sans T Chinese"/>
                <a:cs typeface="Noto Sans T Chinese"/>
                <a:sym typeface="Noto Sans T Chinese"/>
              </a:rPr>
              <a:t>5</a:t>
            </a:r>
          </a:p>
        </p:txBody>
      </p:sp>
      <p:sp>
        <p:nvSpPr>
          <p:cNvPr name="TextBox 9" id="9"/>
          <p:cNvSpPr txBox="true"/>
          <p:nvPr/>
        </p:nvSpPr>
        <p:spPr>
          <a:xfrm rot="0">
            <a:off x="13318387" y="2006083"/>
            <a:ext cx="15367656" cy="2233397"/>
          </a:xfrm>
          <a:prstGeom prst="rect">
            <a:avLst/>
          </a:prstGeom>
        </p:spPr>
        <p:txBody>
          <a:bodyPr anchor="t" rtlCol="false" tIns="0" lIns="0" bIns="0" rIns="0">
            <a:spAutoFit/>
          </a:bodyPr>
          <a:lstStyle/>
          <a:p>
            <a:pPr algn="l" marL="690014" indent="-345007" lvl="1">
              <a:lnSpc>
                <a:spcPts val="4474"/>
              </a:lnSpc>
              <a:buFont typeface="Arial"/>
              <a:buChar char="•"/>
            </a:pPr>
            <a:r>
              <a:rPr lang="en-US" sz="3195" spc="-47">
                <a:solidFill>
                  <a:srgbClr val="FFFFFF"/>
                </a:solidFill>
                <a:latin typeface="芫荽"/>
                <a:ea typeface="芫荽"/>
                <a:cs typeface="芫荽"/>
                <a:sym typeface="芫荽"/>
              </a:rPr>
              <a:t>6393 Rows</a:t>
            </a:r>
          </a:p>
          <a:p>
            <a:pPr algn="l" marL="690014" indent="-345007" lvl="1">
              <a:lnSpc>
                <a:spcPts val="4474"/>
              </a:lnSpc>
              <a:buFont typeface="Arial"/>
              <a:buChar char="•"/>
            </a:pPr>
            <a:r>
              <a:rPr lang="en-US" sz="3195" spc="-47">
                <a:solidFill>
                  <a:srgbClr val="FFFFFF"/>
                </a:solidFill>
                <a:latin typeface="芫荽"/>
                <a:ea typeface="芫荽"/>
                <a:cs typeface="芫荽"/>
                <a:sym typeface="芫荽"/>
              </a:rPr>
              <a:t>19 columns</a:t>
            </a:r>
          </a:p>
          <a:p>
            <a:pPr algn="l">
              <a:lnSpc>
                <a:spcPts val="4474"/>
              </a:lnSpc>
            </a:pPr>
          </a:p>
          <a:p>
            <a:pPr algn="l">
              <a:lnSpc>
                <a:spcPts val="4474"/>
              </a:lnSpc>
              <a:spcBef>
                <a:spcPct val="0"/>
              </a:spcBef>
            </a:pPr>
          </a:p>
        </p:txBody>
      </p:sp>
      <p:sp>
        <p:nvSpPr>
          <p:cNvPr name="TextBox 10" id="10"/>
          <p:cNvSpPr txBox="true"/>
          <p:nvPr/>
        </p:nvSpPr>
        <p:spPr>
          <a:xfrm rot="0">
            <a:off x="724920" y="637413"/>
            <a:ext cx="16838159" cy="391287"/>
          </a:xfrm>
          <a:prstGeom prst="rect">
            <a:avLst/>
          </a:prstGeom>
        </p:spPr>
        <p:txBody>
          <a:bodyPr anchor="t" rtlCol="false" tIns="0" lIns="0" bIns="0" rIns="0">
            <a:spAutoFit/>
          </a:bodyPr>
          <a:lstStyle/>
          <a:p>
            <a:pPr algn="r" marL="0" indent="0" lvl="0">
              <a:lnSpc>
                <a:spcPts val="2784"/>
              </a:lnSpc>
              <a:spcBef>
                <a:spcPct val="0"/>
              </a:spcBef>
            </a:pPr>
            <a:r>
              <a:rPr lang="en-US" sz="3200" spc="-220" strike="noStrike" u="none">
                <a:solidFill>
                  <a:srgbClr val="FFFFFF"/>
                </a:solidFill>
                <a:latin typeface="芫荽"/>
                <a:ea typeface="芫荽"/>
                <a:cs typeface="芫荽"/>
                <a:sym typeface="芫荽"/>
              </a:rPr>
              <a:t>112029022黃少虹</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EFEFE"/>
        </a:solidFill>
      </p:bgPr>
    </p:bg>
    <p:spTree>
      <p:nvGrpSpPr>
        <p:cNvPr id="1" name=""/>
        <p:cNvGrpSpPr/>
        <p:nvPr/>
      </p:nvGrpSpPr>
      <p:grpSpPr>
        <a:xfrm>
          <a:off x="0" y="0"/>
          <a:ext cx="0" cy="0"/>
          <a:chOff x="0" y="0"/>
          <a:chExt cx="0" cy="0"/>
        </a:xfrm>
      </p:grpSpPr>
      <p:sp>
        <p:nvSpPr>
          <p:cNvPr name="Freeform 2" id="2"/>
          <p:cNvSpPr/>
          <p:nvPr/>
        </p:nvSpPr>
        <p:spPr>
          <a:xfrm flipH="false" flipV="false" rot="0">
            <a:off x="0" y="36758"/>
            <a:ext cx="18244768" cy="10250242"/>
          </a:xfrm>
          <a:custGeom>
            <a:avLst/>
            <a:gdLst/>
            <a:ahLst/>
            <a:cxnLst/>
            <a:rect r="r" b="b" t="t" l="l"/>
            <a:pathLst>
              <a:path h="10250242" w="18244768">
                <a:moveTo>
                  <a:pt x="0" y="0"/>
                </a:moveTo>
                <a:lnTo>
                  <a:pt x="18244768" y="0"/>
                </a:lnTo>
                <a:lnTo>
                  <a:pt x="18244768" y="10250242"/>
                </a:lnTo>
                <a:lnTo>
                  <a:pt x="0" y="10250242"/>
                </a:lnTo>
                <a:lnTo>
                  <a:pt x="0" y="0"/>
                </a:lnTo>
                <a:close/>
              </a:path>
            </a:pathLst>
          </a:custGeom>
          <a:blipFill>
            <a:blip r:embed="rId2">
              <a:alphaModFix amt="69000"/>
            </a:blip>
            <a:stretch>
              <a:fillRect l="0" t="0" r="0" b="0"/>
            </a:stretch>
          </a:blipFill>
        </p:spPr>
      </p:sp>
      <p:grpSp>
        <p:nvGrpSpPr>
          <p:cNvPr name="Group 3" id="3"/>
          <p:cNvGrpSpPr/>
          <p:nvPr/>
        </p:nvGrpSpPr>
        <p:grpSpPr>
          <a:xfrm rot="0">
            <a:off x="-5336475" y="-3970129"/>
            <a:ext cx="28285649" cy="16419218"/>
            <a:chOff x="0" y="0"/>
            <a:chExt cx="1400223" cy="812800"/>
          </a:xfrm>
        </p:grpSpPr>
        <p:sp>
          <p:nvSpPr>
            <p:cNvPr name="Freeform 4" id="4"/>
            <p:cNvSpPr/>
            <p:nvPr/>
          </p:nvSpPr>
          <p:spPr>
            <a:xfrm flipH="false" flipV="false" rot="0">
              <a:off x="0" y="0"/>
              <a:ext cx="1400224" cy="812800"/>
            </a:xfrm>
            <a:custGeom>
              <a:avLst/>
              <a:gdLst/>
              <a:ahLst/>
              <a:cxnLst/>
              <a:rect r="r" b="b" t="t" l="l"/>
              <a:pathLst>
                <a:path h="812800" w="1400224">
                  <a:moveTo>
                    <a:pt x="700112" y="0"/>
                  </a:moveTo>
                  <a:cubicBezTo>
                    <a:pt x="313451" y="0"/>
                    <a:pt x="0" y="181951"/>
                    <a:pt x="0" y="406400"/>
                  </a:cubicBezTo>
                  <a:cubicBezTo>
                    <a:pt x="0" y="630849"/>
                    <a:pt x="313451" y="812800"/>
                    <a:pt x="700112" y="812800"/>
                  </a:cubicBezTo>
                  <a:cubicBezTo>
                    <a:pt x="1086773" y="812800"/>
                    <a:pt x="1400224" y="630849"/>
                    <a:pt x="1400224" y="406400"/>
                  </a:cubicBezTo>
                  <a:cubicBezTo>
                    <a:pt x="1400224" y="181951"/>
                    <a:pt x="1086773" y="0"/>
                    <a:pt x="700112" y="0"/>
                  </a:cubicBezTo>
                  <a:close/>
                </a:path>
              </a:pathLst>
            </a:custGeom>
            <a:solidFill>
              <a:srgbClr val="2E2E2E">
                <a:alpha val="72941"/>
              </a:srgbClr>
            </a:solidFill>
          </p:spPr>
        </p:sp>
        <p:sp>
          <p:nvSpPr>
            <p:cNvPr name="TextBox 5" id="5"/>
            <p:cNvSpPr txBox="true"/>
            <p:nvPr/>
          </p:nvSpPr>
          <p:spPr>
            <a:xfrm>
              <a:off x="131271" y="19050"/>
              <a:ext cx="1137682" cy="717550"/>
            </a:xfrm>
            <a:prstGeom prst="rect">
              <a:avLst/>
            </a:prstGeom>
          </p:spPr>
          <p:txBody>
            <a:bodyPr anchor="ctr" rtlCol="false" tIns="50800" lIns="50800" bIns="50800" rIns="50800"/>
            <a:lstStyle/>
            <a:p>
              <a:pPr algn="ctr">
                <a:lnSpc>
                  <a:spcPts val="3639"/>
                </a:lnSpc>
              </a:pPr>
            </a:p>
          </p:txBody>
        </p:sp>
      </p:grpSp>
      <p:graphicFrame>
        <p:nvGraphicFramePr>
          <p:cNvPr name="Table 6" id="6"/>
          <p:cNvGraphicFramePr>
            <a:graphicFrameLocks noGrp="true"/>
          </p:cNvGraphicFramePr>
          <p:nvPr/>
        </p:nvGraphicFramePr>
        <p:xfrm>
          <a:off x="2717892" y="2932518"/>
          <a:ext cx="12854571" cy="7261700"/>
        </p:xfrm>
        <a:graphic>
          <a:graphicData uri="http://schemas.openxmlformats.org/drawingml/2006/table">
            <a:tbl>
              <a:tblPr/>
              <a:tblGrid>
                <a:gridCol w="1924873"/>
                <a:gridCol w="2577523"/>
                <a:gridCol w="8352175"/>
              </a:tblGrid>
              <a:tr h="966255">
                <a:tc>
                  <a:txBody>
                    <a:bodyPr anchor="t" rtlCol="false"/>
                    <a:lstStyle/>
                    <a:p>
                      <a:pPr algn="ctr">
                        <a:lnSpc>
                          <a:spcPts val="1679"/>
                        </a:lnSpc>
                        <a:defRPr/>
                      </a:pPr>
                      <a:r>
                        <a:rPr lang="en-US" sz="1200" b="true">
                          <a:solidFill>
                            <a:srgbClr val="FFFFFF"/>
                          </a:solidFill>
                          <a:latin typeface="Noto Sans T Chinese Bold"/>
                          <a:ea typeface="Noto Sans T Chinese Bold"/>
                          <a:cs typeface="Noto Sans T Chinese Bold"/>
                          <a:sym typeface="Noto Sans T Chinese Bold"/>
                        </a:rPr>
                        <a:t>欄位</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CDD6CB"/>
                    </a:solidFill>
                  </a:tcPr>
                </a:tc>
                <a:tc>
                  <a:txBody>
                    <a:bodyPr anchor="t" rtlCol="false"/>
                    <a:lstStyle/>
                    <a:p>
                      <a:pPr algn="ctr">
                        <a:lnSpc>
                          <a:spcPts val="1679"/>
                        </a:lnSpc>
                        <a:defRPr/>
                      </a:pPr>
                      <a:r>
                        <a:rPr lang="en-US" sz="1200" b="true">
                          <a:solidFill>
                            <a:srgbClr val="FFFFFF"/>
                          </a:solidFill>
                          <a:latin typeface="Noto Sans T Chinese Bold"/>
                          <a:ea typeface="Noto Sans T Chinese Bold"/>
                          <a:cs typeface="Noto Sans T Chinese Bold"/>
                          <a:sym typeface="Noto Sans T Chinese Bold"/>
                        </a:rPr>
                        <a:t>資料型態</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CDD6CB"/>
                    </a:solidFill>
                  </a:tcPr>
                </a:tc>
                <a:tc>
                  <a:txBody>
                    <a:bodyPr anchor="t" rtlCol="false"/>
                    <a:lstStyle/>
                    <a:p>
                      <a:pPr algn="ctr">
                        <a:lnSpc>
                          <a:spcPts val="1679"/>
                        </a:lnSpc>
                        <a:defRPr/>
                      </a:pPr>
                      <a:r>
                        <a:rPr lang="en-US" sz="1200" b="true">
                          <a:solidFill>
                            <a:srgbClr val="FFFFFF"/>
                          </a:solidFill>
                          <a:latin typeface="Noto Sans T Chinese Bold"/>
                          <a:ea typeface="Noto Sans T Chinese Bold"/>
                          <a:cs typeface="Noto Sans T Chinese Bold"/>
                          <a:sym typeface="Noto Sans T Chinese Bold"/>
                        </a:rPr>
                        <a:t>定義</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CDD6CB"/>
                    </a:solidFill>
                  </a:tcPr>
                </a:tc>
              </a:tr>
              <a:tr h="966255">
                <a:tc>
                  <a:txBody>
                    <a:bodyPr anchor="t" rtlCol="false"/>
                    <a:lstStyle/>
                    <a:p>
                      <a:pPr algn="ctr">
                        <a:lnSpc>
                          <a:spcPts val="1679"/>
                        </a:lnSpc>
                        <a:defRPr/>
                      </a:pPr>
                      <a:r>
                        <a:rPr lang="en-US" sz="1200">
                          <a:solidFill>
                            <a:srgbClr val="000000"/>
                          </a:solidFill>
                          <a:latin typeface="Noto Sans T Chinese"/>
                          <a:ea typeface="Noto Sans T Chinese"/>
                          <a:cs typeface="Noto Sans T Chinese"/>
                          <a:sym typeface="Noto Sans T Chinese"/>
                        </a:rPr>
                        <a:t>ID</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FFFFF"/>
                    </a:solidFill>
                  </a:tcPr>
                </a:tc>
                <a:tc>
                  <a:txBody>
                    <a:bodyPr anchor="t" rtlCol="false"/>
                    <a:lstStyle/>
                    <a:p>
                      <a:pPr algn="ctr">
                        <a:lnSpc>
                          <a:spcPts val="1679"/>
                        </a:lnSpc>
                        <a:defRPr/>
                      </a:pPr>
                      <a:r>
                        <a:rPr lang="en-US" sz="1200">
                          <a:solidFill>
                            <a:srgbClr val="000000"/>
                          </a:solidFill>
                          <a:latin typeface="Noto Sans T Chinese"/>
                          <a:ea typeface="Noto Sans T Chinese"/>
                          <a:cs typeface="Noto Sans T Chinese"/>
                          <a:sym typeface="Noto Sans T Chinese"/>
                        </a:rPr>
                        <a:t>順序</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FFFFF"/>
                    </a:solidFill>
                  </a:tcPr>
                </a:tc>
                <a:tc>
                  <a:txBody>
                    <a:bodyPr anchor="t" rtlCol="false"/>
                    <a:lstStyle/>
                    <a:p>
                      <a:pPr algn="ctr">
                        <a:lnSpc>
                          <a:spcPts val="1679"/>
                        </a:lnSpc>
                        <a:defRPr/>
                      </a:pPr>
                      <a:r>
                        <a:rPr lang="en-US" sz="1200">
                          <a:solidFill>
                            <a:srgbClr val="000000"/>
                          </a:solidFill>
                          <a:latin typeface="Noto Sans T Chinese"/>
                          <a:ea typeface="Noto Sans T Chinese"/>
                          <a:cs typeface="Noto Sans T Chinese"/>
                          <a:sym typeface="Noto Sans T Chinese"/>
                        </a:rPr>
                        <a:t>患者編號</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FFFFF"/>
                    </a:solidFill>
                  </a:tcPr>
                </a:tc>
              </a:tr>
              <a:tr h="966255">
                <a:tc>
                  <a:txBody>
                    <a:bodyPr anchor="t" rtlCol="false"/>
                    <a:lstStyle/>
                    <a:p>
                      <a:pPr algn="ctr">
                        <a:lnSpc>
                          <a:spcPts val="1679"/>
                        </a:lnSpc>
                        <a:defRPr/>
                      </a:pPr>
                      <a:r>
                        <a:rPr lang="en-US" sz="1200">
                          <a:solidFill>
                            <a:srgbClr val="000000"/>
                          </a:solidFill>
                          <a:latin typeface="Noto Sans T Chinese"/>
                          <a:ea typeface="Noto Sans T Chinese"/>
                          <a:cs typeface="Noto Sans T Chinese"/>
                          <a:sym typeface="Noto Sans T Chinese"/>
                        </a:rPr>
                        <a:t>Patient Sex</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FFFFF"/>
                    </a:solidFill>
                  </a:tcPr>
                </a:tc>
                <a:tc>
                  <a:txBody>
                    <a:bodyPr anchor="t" rtlCol="false"/>
                    <a:lstStyle/>
                    <a:p>
                      <a:pPr algn="ctr">
                        <a:lnSpc>
                          <a:spcPts val="1679"/>
                        </a:lnSpc>
                        <a:defRPr/>
                      </a:pPr>
                      <a:r>
                        <a:rPr lang="en-US" sz="1200">
                          <a:solidFill>
                            <a:srgbClr val="000000"/>
                          </a:solidFill>
                          <a:latin typeface="Noto Sans T Chinese"/>
                          <a:ea typeface="Noto Sans T Chinese"/>
                          <a:cs typeface="Noto Sans T Chinese"/>
                          <a:sym typeface="Noto Sans T Chinese"/>
                        </a:rPr>
                        <a:t>名目</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FFFFF"/>
                    </a:solidFill>
                  </a:tcPr>
                </a:tc>
                <a:tc>
                  <a:txBody>
                    <a:bodyPr anchor="t" rtlCol="false"/>
                    <a:lstStyle/>
                    <a:p>
                      <a:pPr algn="ctr">
                        <a:lnSpc>
                          <a:spcPts val="1679"/>
                        </a:lnSpc>
                        <a:defRPr/>
                      </a:pPr>
                      <a:r>
                        <a:rPr lang="en-US" sz="1200">
                          <a:solidFill>
                            <a:srgbClr val="000000"/>
                          </a:solidFill>
                          <a:latin typeface="Noto Sans T Chinese"/>
                          <a:ea typeface="Noto Sans T Chinese"/>
                          <a:cs typeface="Noto Sans T Chinese"/>
                          <a:sym typeface="Noto Sans T Chinese"/>
                        </a:rPr>
                        <a:t>患者性別</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FFFFF"/>
                    </a:solidFill>
                  </a:tcPr>
                </a:tc>
              </a:tr>
              <a:tr h="966255">
                <a:tc>
                  <a:txBody>
                    <a:bodyPr anchor="t" rtlCol="false"/>
                    <a:lstStyle/>
                    <a:p>
                      <a:pPr algn="ctr">
                        <a:lnSpc>
                          <a:spcPts val="1679"/>
                        </a:lnSpc>
                        <a:defRPr/>
                      </a:pPr>
                      <a:r>
                        <a:rPr lang="en-US" sz="1200">
                          <a:solidFill>
                            <a:srgbClr val="000000"/>
                          </a:solidFill>
                          <a:latin typeface="Noto Sans T Chinese"/>
                          <a:ea typeface="Noto Sans T Chinese"/>
                          <a:cs typeface="Noto Sans T Chinese"/>
                          <a:sym typeface="Noto Sans T Chinese"/>
                        </a:rPr>
                        <a:t>Left-Fundus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FFFFF"/>
                    </a:solidFill>
                  </a:tcPr>
                </a:tc>
                <a:tc>
                  <a:txBody>
                    <a:bodyPr anchor="t" rtlCol="false"/>
                    <a:lstStyle/>
                    <a:p>
                      <a:pPr algn="ctr">
                        <a:lnSpc>
                          <a:spcPts val="1679"/>
                        </a:lnSpc>
                        <a:defRPr/>
                      </a:pPr>
                      <a:r>
                        <a:rPr lang="en-US" sz="1200">
                          <a:solidFill>
                            <a:srgbClr val="000000"/>
                          </a:solidFill>
                          <a:latin typeface="Noto Sans T Chinese"/>
                          <a:ea typeface="Noto Sans T Chinese"/>
                          <a:cs typeface="Noto Sans T Chinese"/>
                          <a:sym typeface="Noto Sans T Chinese"/>
                        </a:rPr>
                        <a:t>類別</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FFFFF"/>
                    </a:solidFill>
                  </a:tcPr>
                </a:tc>
                <a:tc>
                  <a:txBody>
                    <a:bodyPr anchor="t" rtlCol="false"/>
                    <a:lstStyle/>
                    <a:p>
                      <a:pPr algn="ctr">
                        <a:lnSpc>
                          <a:spcPts val="1679"/>
                        </a:lnSpc>
                        <a:defRPr/>
                      </a:pPr>
                      <a:r>
                        <a:rPr lang="en-US" sz="1200">
                          <a:solidFill>
                            <a:srgbClr val="000000"/>
                          </a:solidFill>
                          <a:latin typeface="Noto Sans T Chinese"/>
                          <a:ea typeface="Noto Sans T Chinese"/>
                          <a:cs typeface="Noto Sans T Chinese"/>
                          <a:sym typeface="Noto Sans T Chinese"/>
                        </a:rPr>
                        <a:t>左眼底</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FFFFF"/>
                    </a:solidFill>
                  </a:tcPr>
                </a:tc>
              </a:tr>
              <a:tr h="966255">
                <a:tc>
                  <a:txBody>
                    <a:bodyPr anchor="t" rtlCol="false"/>
                    <a:lstStyle/>
                    <a:p>
                      <a:pPr algn="ctr">
                        <a:lnSpc>
                          <a:spcPts val="1679"/>
                        </a:lnSpc>
                        <a:defRPr/>
                      </a:pPr>
                      <a:r>
                        <a:rPr lang="en-US" sz="1200">
                          <a:solidFill>
                            <a:srgbClr val="000000"/>
                          </a:solidFill>
                          <a:latin typeface="Noto Sans T Chinese"/>
                          <a:ea typeface="Noto Sans T Chinese"/>
                          <a:cs typeface="Noto Sans T Chinese"/>
                          <a:sym typeface="Noto Sans T Chinese"/>
                        </a:rPr>
                        <a:t>Right-Fundus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FFFFF"/>
                    </a:solidFill>
                  </a:tcPr>
                </a:tc>
                <a:tc>
                  <a:txBody>
                    <a:bodyPr anchor="t" rtlCol="false"/>
                    <a:lstStyle/>
                    <a:p>
                      <a:pPr algn="ctr">
                        <a:lnSpc>
                          <a:spcPts val="1679"/>
                        </a:lnSpc>
                        <a:defRPr/>
                      </a:pPr>
                      <a:r>
                        <a:rPr lang="en-US" sz="1200">
                          <a:solidFill>
                            <a:srgbClr val="000000"/>
                          </a:solidFill>
                          <a:latin typeface="Noto Sans T Chinese"/>
                          <a:ea typeface="Noto Sans T Chinese"/>
                          <a:cs typeface="Noto Sans T Chinese"/>
                          <a:sym typeface="Noto Sans T Chinese"/>
                        </a:rPr>
                        <a:t>類別</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FFFFF"/>
                    </a:solidFill>
                  </a:tcPr>
                </a:tc>
                <a:tc>
                  <a:txBody>
                    <a:bodyPr anchor="t" rtlCol="false"/>
                    <a:lstStyle/>
                    <a:p>
                      <a:pPr algn="ctr">
                        <a:lnSpc>
                          <a:spcPts val="1540"/>
                        </a:lnSpc>
                        <a:defRPr/>
                      </a:pPr>
                      <a:r>
                        <a:rPr lang="en-US" sz="1100">
                          <a:solidFill>
                            <a:srgbClr val="000000"/>
                          </a:solidFill>
                          <a:latin typeface="Noto Sans T Chinese"/>
                          <a:ea typeface="Noto Sans T Chinese"/>
                          <a:cs typeface="Noto Sans T Chinese"/>
                          <a:sym typeface="Noto Sans T Chinese"/>
                        </a:rPr>
                        <a:t>右眼底</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FFFFF"/>
                    </a:solidFill>
                  </a:tcPr>
                </a:tc>
              </a:tr>
              <a:tr h="1215212">
                <a:tc>
                  <a:txBody>
                    <a:bodyPr anchor="t" rtlCol="false"/>
                    <a:lstStyle/>
                    <a:p>
                      <a:pPr algn="ctr">
                        <a:lnSpc>
                          <a:spcPts val="1679"/>
                        </a:lnSpc>
                        <a:defRPr/>
                      </a:pPr>
                      <a:r>
                        <a:rPr lang="en-US" sz="1200">
                          <a:solidFill>
                            <a:srgbClr val="000000"/>
                          </a:solidFill>
                          <a:latin typeface="Noto Sans T Chinese"/>
                          <a:ea typeface="Noto Sans T Chinese"/>
                          <a:cs typeface="Noto Sans T Chinese"/>
                          <a:sym typeface="Noto Sans T Chinese"/>
                        </a:rPr>
                        <a:t>Left-Diagnostic Keywords </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FFFFF"/>
                    </a:solidFill>
                  </a:tcPr>
                </a:tc>
                <a:tc>
                  <a:txBody>
                    <a:bodyPr anchor="t" rtlCol="false"/>
                    <a:lstStyle/>
                    <a:p>
                      <a:pPr algn="ctr">
                        <a:lnSpc>
                          <a:spcPts val="1679"/>
                        </a:lnSpc>
                        <a:defRPr/>
                      </a:pPr>
                      <a:r>
                        <a:rPr lang="en-US" sz="1200">
                          <a:solidFill>
                            <a:srgbClr val="000000"/>
                          </a:solidFill>
                          <a:latin typeface="Noto Sans T Chinese"/>
                          <a:ea typeface="Noto Sans T Chinese"/>
                          <a:cs typeface="Noto Sans T Chinese"/>
                          <a:sym typeface="Noto Sans T Chinese"/>
                        </a:rPr>
                        <a:t>名目</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FFFFF"/>
                    </a:solidFill>
                  </a:tcPr>
                </a:tc>
                <a:tc>
                  <a:txBody>
                    <a:bodyPr anchor="t" rtlCol="false"/>
                    <a:lstStyle/>
                    <a:p>
                      <a:pPr algn="ctr">
                        <a:lnSpc>
                          <a:spcPts val="1679"/>
                        </a:lnSpc>
                        <a:defRPr/>
                      </a:pPr>
                      <a:r>
                        <a:rPr lang="en-US" sz="1200">
                          <a:solidFill>
                            <a:srgbClr val="000000"/>
                          </a:solidFill>
                          <a:latin typeface="Noto Sans T Chinese"/>
                          <a:ea typeface="Noto Sans T Chinese"/>
                          <a:cs typeface="Noto Sans T Chinese"/>
                          <a:sym typeface="Noto Sans T Chinese"/>
                        </a:rPr>
                        <a:t>左診斷關鍵字</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FFFFF"/>
                    </a:solidFill>
                  </a:tcPr>
                </a:tc>
              </a:tr>
              <a:tr h="1215212">
                <a:tc>
                  <a:txBody>
                    <a:bodyPr anchor="t" rtlCol="false"/>
                    <a:lstStyle/>
                    <a:p>
                      <a:pPr algn="ctr">
                        <a:lnSpc>
                          <a:spcPts val="1679"/>
                        </a:lnSpc>
                        <a:defRPr/>
                      </a:pPr>
                      <a:r>
                        <a:rPr lang="en-US" sz="1200">
                          <a:solidFill>
                            <a:srgbClr val="000000"/>
                          </a:solidFill>
                          <a:latin typeface="Noto Sans T Chinese"/>
                          <a:ea typeface="Noto Sans T Chinese"/>
                          <a:cs typeface="Noto Sans T Chinese"/>
                          <a:sym typeface="Noto Sans T Chinese"/>
                        </a:rPr>
                        <a:t>Right-Diagnostic Keywords</a:t>
                      </a:r>
                      <a:r>
                        <a:rPr lang="en-US" sz="1200">
                          <a:solidFill>
                            <a:srgbClr val="000000"/>
                          </a:solidFill>
                          <a:latin typeface="Noto Sans T Chinese"/>
                          <a:ea typeface="Noto Sans T Chinese"/>
                          <a:cs typeface="Noto Sans T Chinese"/>
                          <a:sym typeface="Noto Sans T Chinese"/>
                        </a:rPr>
                        <a:t> </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FFFFF"/>
                    </a:solidFill>
                  </a:tcPr>
                </a:tc>
                <a:tc>
                  <a:txBody>
                    <a:bodyPr anchor="t" rtlCol="false"/>
                    <a:lstStyle/>
                    <a:p>
                      <a:pPr algn="ctr">
                        <a:lnSpc>
                          <a:spcPts val="1679"/>
                        </a:lnSpc>
                        <a:defRPr/>
                      </a:pPr>
                      <a:r>
                        <a:rPr lang="en-US" sz="1200">
                          <a:solidFill>
                            <a:srgbClr val="000000"/>
                          </a:solidFill>
                          <a:latin typeface="Noto Sans T Chinese"/>
                          <a:ea typeface="Noto Sans T Chinese"/>
                          <a:cs typeface="Noto Sans T Chinese"/>
                          <a:sym typeface="Noto Sans T Chinese"/>
                        </a:rPr>
                        <a:t>名目</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FFFFF"/>
                    </a:solidFill>
                  </a:tcPr>
                </a:tc>
                <a:tc>
                  <a:txBody>
                    <a:bodyPr anchor="t" rtlCol="false"/>
                    <a:lstStyle/>
                    <a:p>
                      <a:pPr algn="ctr">
                        <a:lnSpc>
                          <a:spcPts val="1679"/>
                        </a:lnSpc>
                        <a:defRPr/>
                      </a:pPr>
                      <a:r>
                        <a:rPr lang="en-US" sz="1200">
                          <a:solidFill>
                            <a:srgbClr val="000000"/>
                          </a:solidFill>
                          <a:latin typeface="Noto Sans T Chinese"/>
                          <a:ea typeface="Noto Sans T Chinese"/>
                          <a:cs typeface="Noto Sans T Chinese"/>
                          <a:sym typeface="Noto Sans T Chinese"/>
                        </a:rPr>
                        <a:t>右診斷關鍵字</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FFFFF"/>
                    </a:solidFill>
                  </a:tcPr>
                </a:tc>
              </a:tr>
            </a:tbl>
          </a:graphicData>
        </a:graphic>
      </p:graphicFrame>
      <p:graphicFrame>
        <p:nvGraphicFramePr>
          <p:cNvPr name="Table 7" id="7"/>
          <p:cNvGraphicFramePr>
            <a:graphicFrameLocks noGrp="true"/>
          </p:cNvGraphicFramePr>
          <p:nvPr/>
        </p:nvGraphicFramePr>
        <p:xfrm>
          <a:off x="7592424" y="482536"/>
          <a:ext cx="6176605" cy="2219249"/>
        </p:xfrm>
        <a:graphic>
          <a:graphicData uri="http://schemas.openxmlformats.org/drawingml/2006/table">
            <a:tbl>
              <a:tblPr/>
              <a:tblGrid>
                <a:gridCol w="1202291"/>
                <a:gridCol w="1722455"/>
                <a:gridCol w="3251859"/>
              </a:tblGrid>
              <a:tr h="1109624">
                <a:tc>
                  <a:txBody>
                    <a:bodyPr anchor="t" rtlCol="false"/>
                    <a:lstStyle/>
                    <a:p>
                      <a:pPr algn="ctr">
                        <a:lnSpc>
                          <a:spcPts val="1679"/>
                        </a:lnSpc>
                        <a:defRPr/>
                      </a:pPr>
                      <a:r>
                        <a:rPr lang="en-US" sz="1200" b="true">
                          <a:solidFill>
                            <a:srgbClr val="FFFFFF"/>
                          </a:solidFill>
                          <a:latin typeface="Noto Sans T Chinese Bold"/>
                          <a:ea typeface="Noto Sans T Chinese Bold"/>
                          <a:cs typeface="Noto Sans T Chinese Bold"/>
                          <a:sym typeface="Noto Sans T Chinese Bold"/>
                        </a:rPr>
                        <a:t>欄位</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CDD6CB"/>
                    </a:solidFill>
                  </a:tcPr>
                </a:tc>
                <a:tc>
                  <a:txBody>
                    <a:bodyPr anchor="t" rtlCol="false"/>
                    <a:lstStyle/>
                    <a:p>
                      <a:pPr algn="ctr">
                        <a:lnSpc>
                          <a:spcPts val="1524"/>
                        </a:lnSpc>
                        <a:defRPr/>
                      </a:pPr>
                      <a:r>
                        <a:rPr lang="en-US" sz="1200" b="true">
                          <a:solidFill>
                            <a:srgbClr val="FFFFFF"/>
                          </a:solidFill>
                          <a:latin typeface="Noto Sans T Chinese Bold"/>
                          <a:ea typeface="Noto Sans T Chinese Bold"/>
                          <a:cs typeface="Noto Sans T Chinese Bold"/>
                          <a:sym typeface="Noto Sans T Chinese Bold"/>
                        </a:rPr>
                        <a:t>資料型態</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CDD6CB"/>
                    </a:solidFill>
                  </a:tcPr>
                </a:tc>
                <a:tc>
                  <a:txBody>
                    <a:bodyPr anchor="t" rtlCol="false"/>
                    <a:lstStyle/>
                    <a:p>
                      <a:pPr algn="ctr">
                        <a:lnSpc>
                          <a:spcPts val="1679"/>
                        </a:lnSpc>
                        <a:defRPr/>
                      </a:pPr>
                      <a:r>
                        <a:rPr lang="en-US" sz="1200" b="true">
                          <a:solidFill>
                            <a:srgbClr val="FFFFFF"/>
                          </a:solidFill>
                          <a:latin typeface="Noto Sans T Chinese Bold"/>
                          <a:ea typeface="Noto Sans T Chinese Bold"/>
                          <a:cs typeface="Noto Sans T Chinese Bold"/>
                          <a:sym typeface="Noto Sans T Chinese Bold"/>
                        </a:rPr>
                        <a:t>定義</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CDD6CB"/>
                    </a:solidFill>
                  </a:tcPr>
                </a:tc>
              </a:tr>
              <a:tr h="1109624">
                <a:tc>
                  <a:txBody>
                    <a:bodyPr anchor="t" rtlCol="false"/>
                    <a:lstStyle/>
                    <a:p>
                      <a:pPr algn="ctr">
                        <a:lnSpc>
                          <a:spcPts val="1679"/>
                        </a:lnSpc>
                        <a:defRPr/>
                      </a:pPr>
                      <a:r>
                        <a:rPr lang="en-US" sz="1200">
                          <a:solidFill>
                            <a:srgbClr val="000000"/>
                          </a:solidFill>
                          <a:latin typeface="Noto Sans T Chinese"/>
                          <a:ea typeface="Noto Sans T Chinese"/>
                          <a:cs typeface="Noto Sans T Chinese"/>
                          <a:sym typeface="Noto Sans T Chinese"/>
                        </a:rPr>
                        <a:t>Age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FFFFF"/>
                    </a:solidFill>
                  </a:tcPr>
                </a:tc>
                <a:tc>
                  <a:txBody>
                    <a:bodyPr anchor="t" rtlCol="false"/>
                    <a:lstStyle/>
                    <a:p>
                      <a:pPr algn="ctr">
                        <a:lnSpc>
                          <a:spcPts val="1679"/>
                        </a:lnSpc>
                        <a:defRPr/>
                      </a:pPr>
                      <a:r>
                        <a:rPr lang="en-US" sz="1200">
                          <a:solidFill>
                            <a:srgbClr val="000000"/>
                          </a:solidFill>
                          <a:latin typeface="Noto Sans T Chinese"/>
                          <a:ea typeface="Noto Sans T Chinese"/>
                          <a:cs typeface="Noto Sans T Chinese"/>
                          <a:sym typeface="Noto Sans T Chinese"/>
                        </a:rPr>
                        <a:t>等比數據</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FFFFF"/>
                    </a:solidFill>
                  </a:tcPr>
                </a:tc>
                <a:tc>
                  <a:txBody>
                    <a:bodyPr anchor="t" rtlCol="false"/>
                    <a:lstStyle/>
                    <a:p>
                      <a:pPr algn="ctr">
                        <a:lnSpc>
                          <a:spcPts val="1679"/>
                        </a:lnSpc>
                        <a:defRPr/>
                      </a:pPr>
                      <a:r>
                        <a:rPr lang="en-US" sz="1200">
                          <a:solidFill>
                            <a:srgbClr val="000000"/>
                          </a:solidFill>
                          <a:latin typeface="Noto Sans T Chinese"/>
                          <a:ea typeface="Noto Sans T Chinese"/>
                          <a:cs typeface="Noto Sans T Chinese"/>
                          <a:sym typeface="Noto Sans T Chinese"/>
                        </a:rPr>
                        <a:t>患者年齡</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FFFFF"/>
                    </a:solidFill>
                  </a:tcPr>
                </a:tc>
              </a:tr>
            </a:tbl>
          </a:graphicData>
        </a:graphic>
      </p:graphicFrame>
      <p:sp>
        <p:nvSpPr>
          <p:cNvPr name="TextBox 8" id="8"/>
          <p:cNvSpPr txBox="true"/>
          <p:nvPr/>
        </p:nvSpPr>
        <p:spPr>
          <a:xfrm rot="0">
            <a:off x="17259300" y="9220200"/>
            <a:ext cx="152400" cy="190500"/>
          </a:xfrm>
          <a:prstGeom prst="rect">
            <a:avLst/>
          </a:prstGeom>
        </p:spPr>
        <p:txBody>
          <a:bodyPr anchor="t" rtlCol="false" tIns="0" lIns="0" bIns="0" rIns="0" wrap="none">
            <a:spAutoFit/>
          </a:bodyPr>
          <a:lstStyle/>
          <a:p>
            <a:pPr algn="ctr">
              <a:lnSpc>
                <a:spcPts val="2800"/>
              </a:lnSpc>
              <a:spcBef>
                <a:spcPct val="0"/>
              </a:spcBef>
            </a:pPr>
            <a:r>
              <a:rPr lang="en-US" sz="2000">
                <a:solidFill>
                  <a:srgbClr val="FFFFFF"/>
                </a:solidFill>
                <a:latin typeface="Noto Sans T Chinese"/>
                <a:ea typeface="Noto Sans T Chinese"/>
                <a:cs typeface="Noto Sans T Chinese"/>
                <a:sym typeface="Noto Sans T Chinese"/>
              </a:rPr>
              <a:t>6</a:t>
            </a:r>
          </a:p>
        </p:txBody>
      </p:sp>
      <p:sp>
        <p:nvSpPr>
          <p:cNvPr name="TextBox 9" id="9"/>
          <p:cNvSpPr txBox="true"/>
          <p:nvPr/>
        </p:nvSpPr>
        <p:spPr>
          <a:xfrm rot="0">
            <a:off x="1656079" y="6310309"/>
            <a:ext cx="725043" cy="6038857"/>
          </a:xfrm>
          <a:prstGeom prst="rect">
            <a:avLst/>
          </a:prstGeom>
        </p:spPr>
        <p:txBody>
          <a:bodyPr anchor="t" rtlCol="false" tIns="0" lIns="0" bIns="0" rIns="0">
            <a:spAutoFit/>
          </a:bodyPr>
          <a:lstStyle/>
          <a:p>
            <a:pPr algn="l">
              <a:lnSpc>
                <a:spcPts val="4176"/>
              </a:lnSpc>
            </a:pPr>
            <a:r>
              <a:rPr lang="en-US" sz="4800" spc="-331">
                <a:solidFill>
                  <a:srgbClr val="FFFFFF"/>
                </a:solidFill>
                <a:latin typeface="芫荽"/>
                <a:ea typeface="芫荽"/>
                <a:cs typeface="芫荽"/>
                <a:sym typeface="芫荽"/>
              </a:rPr>
              <a:t>類別型</a:t>
            </a:r>
          </a:p>
        </p:txBody>
      </p:sp>
      <p:sp>
        <p:nvSpPr>
          <p:cNvPr name="TextBox 10" id="10"/>
          <p:cNvSpPr txBox="true"/>
          <p:nvPr/>
        </p:nvSpPr>
        <p:spPr>
          <a:xfrm rot="0">
            <a:off x="499931" y="701611"/>
            <a:ext cx="6181732" cy="873252"/>
          </a:xfrm>
          <a:prstGeom prst="rect">
            <a:avLst/>
          </a:prstGeom>
        </p:spPr>
        <p:txBody>
          <a:bodyPr anchor="t" rtlCol="false" tIns="0" lIns="0" bIns="0" rIns="0">
            <a:spAutoFit/>
          </a:bodyPr>
          <a:lstStyle/>
          <a:p>
            <a:pPr algn="l">
              <a:lnSpc>
                <a:spcPts val="6264"/>
              </a:lnSpc>
            </a:pPr>
            <a:r>
              <a:rPr lang="en-US" sz="7200" spc="-496">
                <a:solidFill>
                  <a:srgbClr val="FFFFFF"/>
                </a:solidFill>
                <a:latin typeface="芫荽"/>
                <a:ea typeface="芫荽"/>
                <a:cs typeface="芫荽"/>
                <a:sym typeface="芫荽"/>
              </a:rPr>
              <a:t>資料描述</a:t>
            </a:r>
          </a:p>
        </p:txBody>
      </p:sp>
      <p:sp>
        <p:nvSpPr>
          <p:cNvPr name="TextBox 11" id="11"/>
          <p:cNvSpPr txBox="true"/>
          <p:nvPr/>
        </p:nvSpPr>
        <p:spPr>
          <a:xfrm rot="0">
            <a:off x="6319142" y="1171575"/>
            <a:ext cx="725043" cy="6038857"/>
          </a:xfrm>
          <a:prstGeom prst="rect">
            <a:avLst/>
          </a:prstGeom>
        </p:spPr>
        <p:txBody>
          <a:bodyPr anchor="t" rtlCol="false" tIns="0" lIns="0" bIns="0" rIns="0">
            <a:spAutoFit/>
          </a:bodyPr>
          <a:lstStyle/>
          <a:p>
            <a:pPr algn="l">
              <a:lnSpc>
                <a:spcPts val="4176"/>
              </a:lnSpc>
            </a:pPr>
            <a:r>
              <a:rPr lang="en-US" sz="4800" spc="-331">
                <a:solidFill>
                  <a:srgbClr val="FFFFFF"/>
                </a:solidFill>
                <a:latin typeface="芫荽"/>
                <a:ea typeface="芫荽"/>
                <a:cs typeface="芫荽"/>
                <a:sym typeface="芫荽"/>
              </a:rPr>
              <a:t>連續性</a:t>
            </a:r>
          </a:p>
        </p:txBody>
      </p:sp>
      <p:sp>
        <p:nvSpPr>
          <p:cNvPr name="TextBox 12" id="12"/>
          <p:cNvSpPr txBox="true"/>
          <p:nvPr/>
        </p:nvSpPr>
        <p:spPr>
          <a:xfrm rot="0">
            <a:off x="724920" y="494195"/>
            <a:ext cx="16838159" cy="391287"/>
          </a:xfrm>
          <a:prstGeom prst="rect">
            <a:avLst/>
          </a:prstGeom>
        </p:spPr>
        <p:txBody>
          <a:bodyPr anchor="t" rtlCol="false" tIns="0" lIns="0" bIns="0" rIns="0">
            <a:spAutoFit/>
          </a:bodyPr>
          <a:lstStyle/>
          <a:p>
            <a:pPr algn="r" marL="0" indent="0" lvl="0">
              <a:lnSpc>
                <a:spcPts val="2784"/>
              </a:lnSpc>
              <a:spcBef>
                <a:spcPct val="0"/>
              </a:spcBef>
            </a:pPr>
            <a:r>
              <a:rPr lang="en-US" sz="3200" spc="-220" strike="noStrike" u="none">
                <a:solidFill>
                  <a:srgbClr val="FFFFFF"/>
                </a:solidFill>
                <a:latin typeface="芫荽"/>
                <a:ea typeface="芫荽"/>
                <a:cs typeface="芫荽"/>
                <a:sym typeface="芫荽"/>
              </a:rPr>
              <a:t>112029022黃少虹</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EFEFE"/>
        </a:solidFill>
      </p:bgPr>
    </p:bg>
    <p:spTree>
      <p:nvGrpSpPr>
        <p:cNvPr id="1" name=""/>
        <p:cNvGrpSpPr/>
        <p:nvPr/>
      </p:nvGrpSpPr>
      <p:grpSpPr>
        <a:xfrm>
          <a:off x="0" y="0"/>
          <a:ext cx="0" cy="0"/>
          <a:chOff x="0" y="0"/>
          <a:chExt cx="0" cy="0"/>
        </a:xfrm>
      </p:grpSpPr>
      <p:sp>
        <p:nvSpPr>
          <p:cNvPr name="Freeform 2" id="2"/>
          <p:cNvSpPr/>
          <p:nvPr/>
        </p:nvSpPr>
        <p:spPr>
          <a:xfrm flipH="false" flipV="false" rot="0">
            <a:off x="0" y="36758"/>
            <a:ext cx="18244768" cy="10250242"/>
          </a:xfrm>
          <a:custGeom>
            <a:avLst/>
            <a:gdLst/>
            <a:ahLst/>
            <a:cxnLst/>
            <a:rect r="r" b="b" t="t" l="l"/>
            <a:pathLst>
              <a:path h="10250242" w="18244768">
                <a:moveTo>
                  <a:pt x="0" y="0"/>
                </a:moveTo>
                <a:lnTo>
                  <a:pt x="18244768" y="0"/>
                </a:lnTo>
                <a:lnTo>
                  <a:pt x="18244768" y="10250242"/>
                </a:lnTo>
                <a:lnTo>
                  <a:pt x="0" y="10250242"/>
                </a:lnTo>
                <a:lnTo>
                  <a:pt x="0" y="0"/>
                </a:lnTo>
                <a:close/>
              </a:path>
            </a:pathLst>
          </a:custGeom>
          <a:blipFill>
            <a:blip r:embed="rId2">
              <a:alphaModFix amt="69000"/>
            </a:blip>
            <a:stretch>
              <a:fillRect l="0" t="0" r="0" b="0"/>
            </a:stretch>
          </a:blipFill>
        </p:spPr>
      </p:sp>
      <p:grpSp>
        <p:nvGrpSpPr>
          <p:cNvPr name="Group 3" id="3"/>
          <p:cNvGrpSpPr/>
          <p:nvPr/>
        </p:nvGrpSpPr>
        <p:grpSpPr>
          <a:xfrm rot="0">
            <a:off x="-5336475" y="-3970129"/>
            <a:ext cx="28285649" cy="16419218"/>
            <a:chOff x="0" y="0"/>
            <a:chExt cx="1400223" cy="812800"/>
          </a:xfrm>
        </p:grpSpPr>
        <p:sp>
          <p:nvSpPr>
            <p:cNvPr name="Freeform 4" id="4"/>
            <p:cNvSpPr/>
            <p:nvPr/>
          </p:nvSpPr>
          <p:spPr>
            <a:xfrm flipH="false" flipV="false" rot="0">
              <a:off x="0" y="0"/>
              <a:ext cx="1400224" cy="812800"/>
            </a:xfrm>
            <a:custGeom>
              <a:avLst/>
              <a:gdLst/>
              <a:ahLst/>
              <a:cxnLst/>
              <a:rect r="r" b="b" t="t" l="l"/>
              <a:pathLst>
                <a:path h="812800" w="1400224">
                  <a:moveTo>
                    <a:pt x="700112" y="0"/>
                  </a:moveTo>
                  <a:cubicBezTo>
                    <a:pt x="313451" y="0"/>
                    <a:pt x="0" y="181951"/>
                    <a:pt x="0" y="406400"/>
                  </a:cubicBezTo>
                  <a:cubicBezTo>
                    <a:pt x="0" y="630849"/>
                    <a:pt x="313451" y="812800"/>
                    <a:pt x="700112" y="812800"/>
                  </a:cubicBezTo>
                  <a:cubicBezTo>
                    <a:pt x="1086773" y="812800"/>
                    <a:pt x="1400224" y="630849"/>
                    <a:pt x="1400224" y="406400"/>
                  </a:cubicBezTo>
                  <a:cubicBezTo>
                    <a:pt x="1400224" y="181951"/>
                    <a:pt x="1086773" y="0"/>
                    <a:pt x="700112" y="0"/>
                  </a:cubicBezTo>
                  <a:close/>
                </a:path>
              </a:pathLst>
            </a:custGeom>
            <a:solidFill>
              <a:srgbClr val="2E2E2E">
                <a:alpha val="72941"/>
              </a:srgbClr>
            </a:solidFill>
          </p:spPr>
        </p:sp>
        <p:sp>
          <p:nvSpPr>
            <p:cNvPr name="TextBox 5" id="5"/>
            <p:cNvSpPr txBox="true"/>
            <p:nvPr/>
          </p:nvSpPr>
          <p:spPr>
            <a:xfrm>
              <a:off x="131271" y="19050"/>
              <a:ext cx="1137682" cy="717550"/>
            </a:xfrm>
            <a:prstGeom prst="rect">
              <a:avLst/>
            </a:prstGeom>
          </p:spPr>
          <p:txBody>
            <a:bodyPr anchor="ctr" rtlCol="false" tIns="50800" lIns="50800" bIns="50800" rIns="50800"/>
            <a:lstStyle/>
            <a:p>
              <a:pPr algn="ctr">
                <a:lnSpc>
                  <a:spcPts val="3639"/>
                </a:lnSpc>
              </a:pPr>
            </a:p>
          </p:txBody>
        </p:sp>
      </p:grpSp>
      <p:graphicFrame>
        <p:nvGraphicFramePr>
          <p:cNvPr name="Table 6" id="6"/>
          <p:cNvGraphicFramePr>
            <a:graphicFrameLocks noGrp="true"/>
          </p:cNvGraphicFramePr>
          <p:nvPr/>
        </p:nvGraphicFramePr>
        <p:xfrm>
          <a:off x="3938594" y="1807711"/>
          <a:ext cx="11890118" cy="8010525"/>
        </p:xfrm>
        <a:graphic>
          <a:graphicData uri="http://schemas.openxmlformats.org/drawingml/2006/table">
            <a:tbl>
              <a:tblPr/>
              <a:tblGrid>
                <a:gridCol w="1780454"/>
                <a:gridCol w="2384136"/>
                <a:gridCol w="7725528"/>
              </a:tblGrid>
              <a:tr h="890058">
                <a:tc>
                  <a:txBody>
                    <a:bodyPr anchor="t" rtlCol="false"/>
                    <a:lstStyle/>
                    <a:p>
                      <a:pPr algn="ctr">
                        <a:lnSpc>
                          <a:spcPts val="1679"/>
                        </a:lnSpc>
                        <a:defRPr/>
                      </a:pPr>
                      <a:r>
                        <a:rPr lang="en-US" sz="1200" b="true">
                          <a:solidFill>
                            <a:srgbClr val="FFFFFF"/>
                          </a:solidFill>
                          <a:latin typeface="Noto Sans T Chinese Bold"/>
                          <a:ea typeface="Noto Sans T Chinese Bold"/>
                          <a:cs typeface="Noto Sans T Chinese Bold"/>
                          <a:sym typeface="Noto Sans T Chinese Bold"/>
                        </a:rPr>
                        <a:t>欄位</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CDD6CB"/>
                    </a:solidFill>
                  </a:tcPr>
                </a:tc>
                <a:tc>
                  <a:txBody>
                    <a:bodyPr anchor="t" rtlCol="false"/>
                    <a:lstStyle/>
                    <a:p>
                      <a:pPr algn="ctr">
                        <a:lnSpc>
                          <a:spcPts val="1679"/>
                        </a:lnSpc>
                        <a:defRPr/>
                      </a:pPr>
                      <a:r>
                        <a:rPr lang="en-US" sz="1200" b="true">
                          <a:solidFill>
                            <a:srgbClr val="FFFFFF"/>
                          </a:solidFill>
                          <a:latin typeface="Noto Sans T Chinese Bold"/>
                          <a:ea typeface="Noto Sans T Chinese Bold"/>
                          <a:cs typeface="Noto Sans T Chinese Bold"/>
                          <a:sym typeface="Noto Sans T Chinese Bold"/>
                        </a:rPr>
                        <a:t>資料型態</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CDD6CB"/>
                    </a:solidFill>
                  </a:tcPr>
                </a:tc>
                <a:tc>
                  <a:txBody>
                    <a:bodyPr anchor="t" rtlCol="false"/>
                    <a:lstStyle/>
                    <a:p>
                      <a:pPr algn="ctr">
                        <a:lnSpc>
                          <a:spcPts val="1679"/>
                        </a:lnSpc>
                        <a:defRPr/>
                      </a:pPr>
                      <a:r>
                        <a:rPr lang="en-US" sz="1200" b="true">
                          <a:solidFill>
                            <a:srgbClr val="FFFFFF"/>
                          </a:solidFill>
                          <a:latin typeface="Noto Sans T Chinese Bold"/>
                          <a:ea typeface="Noto Sans T Chinese Bold"/>
                          <a:cs typeface="Noto Sans T Chinese Bold"/>
                          <a:sym typeface="Noto Sans T Chinese Bold"/>
                        </a:rPr>
                        <a:t>定義</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CDD6CB"/>
                    </a:solidFill>
                  </a:tcPr>
                </a:tc>
              </a:tr>
              <a:tr h="890058">
                <a:tc>
                  <a:txBody>
                    <a:bodyPr anchor="t" rtlCol="false"/>
                    <a:lstStyle/>
                    <a:p>
                      <a:pPr algn="ctr">
                        <a:lnSpc>
                          <a:spcPts val="1679"/>
                        </a:lnSpc>
                        <a:defRPr/>
                      </a:pPr>
                      <a:r>
                        <a:rPr lang="en-US" sz="1200">
                          <a:solidFill>
                            <a:srgbClr val="000000"/>
                          </a:solidFill>
                          <a:latin typeface="Noto Sans T Chinese"/>
                          <a:ea typeface="Noto Sans T Chinese"/>
                          <a:cs typeface="Noto Sans T Chinese"/>
                          <a:sym typeface="Noto Sans T Chinese"/>
                        </a:rPr>
                        <a:t>N</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FFFFF"/>
                    </a:solidFill>
                  </a:tcPr>
                </a:tc>
                <a:tc>
                  <a:txBody>
                    <a:bodyPr anchor="t" rtlCol="false"/>
                    <a:lstStyle/>
                    <a:p>
                      <a:pPr algn="ctr">
                        <a:lnSpc>
                          <a:spcPts val="1679"/>
                        </a:lnSpc>
                        <a:defRPr/>
                      </a:pPr>
                      <a:r>
                        <a:rPr lang="en-US" sz="1200">
                          <a:solidFill>
                            <a:srgbClr val="000000"/>
                          </a:solidFill>
                          <a:latin typeface="Noto Sans T Chinese"/>
                          <a:ea typeface="Noto Sans T Chinese"/>
                          <a:cs typeface="Noto Sans T Chinese"/>
                          <a:sym typeface="Noto Sans T Chinese"/>
                        </a:rPr>
                        <a:t>名目</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FFFFF"/>
                    </a:solidFill>
                  </a:tcPr>
                </a:tc>
                <a:tc>
                  <a:txBody>
                    <a:bodyPr anchor="t" rtlCol="false"/>
                    <a:lstStyle/>
                    <a:p>
                      <a:pPr algn="ctr">
                        <a:lnSpc>
                          <a:spcPts val="1679"/>
                        </a:lnSpc>
                        <a:defRPr/>
                      </a:pPr>
                      <a:r>
                        <a:rPr lang="en-US" sz="1200">
                          <a:solidFill>
                            <a:srgbClr val="000000"/>
                          </a:solidFill>
                          <a:latin typeface="Noto Sans T Chinese"/>
                          <a:ea typeface="Noto Sans T Chinese"/>
                          <a:cs typeface="Noto Sans T Chinese"/>
                          <a:sym typeface="Noto Sans T Chinese"/>
                        </a:rPr>
                        <a:t>正常</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FFFFF"/>
                    </a:solidFill>
                  </a:tcPr>
                </a:tc>
              </a:tr>
              <a:tr h="890058">
                <a:tc>
                  <a:txBody>
                    <a:bodyPr anchor="t" rtlCol="false"/>
                    <a:lstStyle/>
                    <a:p>
                      <a:pPr algn="ctr">
                        <a:lnSpc>
                          <a:spcPts val="1679"/>
                        </a:lnSpc>
                        <a:defRPr/>
                      </a:pPr>
                      <a:r>
                        <a:rPr lang="en-US" sz="1200">
                          <a:solidFill>
                            <a:srgbClr val="000000"/>
                          </a:solidFill>
                          <a:latin typeface="Noto Sans T Chinese"/>
                          <a:ea typeface="Noto Sans T Chinese"/>
                          <a:cs typeface="Noto Sans T Chinese"/>
                          <a:sym typeface="Noto Sans T Chinese"/>
                        </a:rPr>
                        <a:t>D</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FFFFF"/>
                    </a:solidFill>
                  </a:tcPr>
                </a:tc>
                <a:tc>
                  <a:txBody>
                    <a:bodyPr anchor="t" rtlCol="false"/>
                    <a:lstStyle/>
                    <a:p>
                      <a:pPr algn="ctr">
                        <a:lnSpc>
                          <a:spcPts val="1679"/>
                        </a:lnSpc>
                        <a:defRPr/>
                      </a:pPr>
                      <a:r>
                        <a:rPr lang="en-US" sz="1200">
                          <a:solidFill>
                            <a:srgbClr val="000000"/>
                          </a:solidFill>
                          <a:latin typeface="Noto Sans T Chinese"/>
                          <a:ea typeface="Noto Sans T Chinese"/>
                          <a:cs typeface="Noto Sans T Chinese"/>
                          <a:sym typeface="Noto Sans T Chinese"/>
                        </a:rPr>
                        <a:t>名目</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FFFFF"/>
                    </a:solidFill>
                  </a:tcPr>
                </a:tc>
                <a:tc>
                  <a:txBody>
                    <a:bodyPr anchor="t" rtlCol="false"/>
                    <a:lstStyle/>
                    <a:p>
                      <a:pPr algn="ctr">
                        <a:lnSpc>
                          <a:spcPts val="1679"/>
                        </a:lnSpc>
                        <a:defRPr/>
                      </a:pPr>
                      <a:r>
                        <a:rPr lang="en-US" sz="1200">
                          <a:solidFill>
                            <a:srgbClr val="000000"/>
                          </a:solidFill>
                          <a:latin typeface="Noto Sans T Chinese"/>
                          <a:ea typeface="Noto Sans T Chinese"/>
                          <a:cs typeface="Noto Sans T Chinese"/>
                          <a:sym typeface="Noto Sans T Chinese"/>
                        </a:rPr>
                        <a:t>糖尿病</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FFFFF"/>
                    </a:solidFill>
                  </a:tcPr>
                </a:tc>
              </a:tr>
              <a:tr h="890058">
                <a:tc>
                  <a:txBody>
                    <a:bodyPr anchor="t" rtlCol="false"/>
                    <a:lstStyle/>
                    <a:p>
                      <a:pPr algn="ctr">
                        <a:lnSpc>
                          <a:spcPts val="1679"/>
                        </a:lnSpc>
                        <a:defRPr/>
                      </a:pPr>
                      <a:r>
                        <a:rPr lang="en-US" sz="1200">
                          <a:solidFill>
                            <a:srgbClr val="000000"/>
                          </a:solidFill>
                          <a:latin typeface="Noto Sans T Chinese"/>
                          <a:ea typeface="Noto Sans T Chinese"/>
                          <a:cs typeface="Noto Sans T Chinese"/>
                          <a:sym typeface="Noto Sans T Chinese"/>
                        </a:rPr>
                        <a:t>G</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FFFFF"/>
                    </a:solidFill>
                  </a:tcPr>
                </a:tc>
                <a:tc>
                  <a:txBody>
                    <a:bodyPr anchor="t" rtlCol="false"/>
                    <a:lstStyle/>
                    <a:p>
                      <a:pPr algn="ctr">
                        <a:lnSpc>
                          <a:spcPts val="1679"/>
                        </a:lnSpc>
                        <a:defRPr/>
                      </a:pPr>
                      <a:r>
                        <a:rPr lang="en-US" sz="1200">
                          <a:solidFill>
                            <a:srgbClr val="000000"/>
                          </a:solidFill>
                          <a:latin typeface="Arimo"/>
                          <a:ea typeface="Arimo"/>
                          <a:cs typeface="Arimo"/>
                          <a:sym typeface="Arimo"/>
                        </a:rPr>
                        <a:t>名目</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FFFFF"/>
                    </a:solidFill>
                  </a:tcPr>
                </a:tc>
                <a:tc>
                  <a:txBody>
                    <a:bodyPr anchor="t" rtlCol="false"/>
                    <a:lstStyle/>
                    <a:p>
                      <a:pPr algn="ctr">
                        <a:lnSpc>
                          <a:spcPts val="1679"/>
                        </a:lnSpc>
                        <a:defRPr/>
                      </a:pPr>
                      <a:r>
                        <a:rPr lang="en-US" sz="1200">
                          <a:solidFill>
                            <a:srgbClr val="000000"/>
                          </a:solidFill>
                          <a:latin typeface="Noto Sans T Chinese"/>
                          <a:ea typeface="Noto Sans T Chinese"/>
                          <a:cs typeface="Noto Sans T Chinese"/>
                          <a:sym typeface="Noto Sans T Chinese"/>
                        </a:rPr>
                        <a:t>青光眼</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FFFFF"/>
                    </a:solidFill>
                  </a:tcPr>
                </a:tc>
              </a:tr>
              <a:tr h="890058">
                <a:tc>
                  <a:txBody>
                    <a:bodyPr anchor="t" rtlCol="false"/>
                    <a:lstStyle/>
                    <a:p>
                      <a:pPr algn="ctr">
                        <a:lnSpc>
                          <a:spcPts val="1679"/>
                        </a:lnSpc>
                        <a:defRPr/>
                      </a:pPr>
                      <a:r>
                        <a:rPr lang="en-US" sz="1200">
                          <a:solidFill>
                            <a:srgbClr val="000000"/>
                          </a:solidFill>
                          <a:latin typeface="Noto Sans T Chinese"/>
                          <a:ea typeface="Noto Sans T Chinese"/>
                          <a:cs typeface="Noto Sans T Chinese"/>
                          <a:sym typeface="Noto Sans T Chinese"/>
                        </a:rPr>
                        <a:t>C</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FFFFF"/>
                    </a:solidFill>
                  </a:tcPr>
                </a:tc>
                <a:tc>
                  <a:txBody>
                    <a:bodyPr anchor="t" rtlCol="false"/>
                    <a:lstStyle/>
                    <a:p>
                      <a:pPr algn="ctr">
                        <a:lnSpc>
                          <a:spcPts val="1679"/>
                        </a:lnSpc>
                        <a:defRPr/>
                      </a:pPr>
                      <a:r>
                        <a:rPr lang="en-US" sz="1200">
                          <a:solidFill>
                            <a:srgbClr val="000000"/>
                          </a:solidFill>
                          <a:latin typeface="Noto Sans T Chinese"/>
                          <a:ea typeface="Noto Sans T Chinese"/>
                          <a:cs typeface="Noto Sans T Chinese"/>
                          <a:sym typeface="Noto Sans T Chinese"/>
                        </a:rPr>
                        <a:t>名目</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FFFFF"/>
                    </a:solidFill>
                  </a:tcPr>
                </a:tc>
                <a:tc>
                  <a:txBody>
                    <a:bodyPr anchor="t" rtlCol="false"/>
                    <a:lstStyle/>
                    <a:p>
                      <a:pPr algn="ctr">
                        <a:lnSpc>
                          <a:spcPts val="1679"/>
                        </a:lnSpc>
                        <a:defRPr/>
                      </a:pPr>
                      <a:r>
                        <a:rPr lang="en-US" sz="1200">
                          <a:solidFill>
                            <a:srgbClr val="000000"/>
                          </a:solidFill>
                          <a:latin typeface="Noto Sans T Chinese"/>
                          <a:ea typeface="Noto Sans T Chinese"/>
                          <a:cs typeface="Noto Sans T Chinese"/>
                          <a:sym typeface="Noto Sans T Chinese"/>
                        </a:rPr>
                        <a:t>白內障</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FFFFF"/>
                    </a:solidFill>
                  </a:tcPr>
                </a:tc>
              </a:tr>
              <a:tr h="890058">
                <a:tc>
                  <a:txBody>
                    <a:bodyPr anchor="t" rtlCol="false"/>
                    <a:lstStyle/>
                    <a:p>
                      <a:pPr algn="ctr">
                        <a:lnSpc>
                          <a:spcPts val="1679"/>
                        </a:lnSpc>
                        <a:defRPr/>
                      </a:pPr>
                      <a:r>
                        <a:rPr lang="en-US" sz="1200">
                          <a:solidFill>
                            <a:srgbClr val="000000"/>
                          </a:solidFill>
                          <a:latin typeface="Noto Sans T Chinese"/>
                          <a:ea typeface="Noto Sans T Chinese"/>
                          <a:cs typeface="Noto Sans T Chinese"/>
                          <a:sym typeface="Noto Sans T Chinese"/>
                        </a:rPr>
                        <a:t>A</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FFFFF"/>
                    </a:solidFill>
                  </a:tcPr>
                </a:tc>
                <a:tc>
                  <a:txBody>
                    <a:bodyPr anchor="t" rtlCol="false"/>
                    <a:lstStyle/>
                    <a:p>
                      <a:pPr algn="ctr">
                        <a:lnSpc>
                          <a:spcPts val="1679"/>
                        </a:lnSpc>
                        <a:defRPr/>
                      </a:pPr>
                      <a:r>
                        <a:rPr lang="en-US" sz="1200">
                          <a:solidFill>
                            <a:srgbClr val="000000"/>
                          </a:solidFill>
                          <a:latin typeface="Noto Sans T Chinese"/>
                          <a:ea typeface="Noto Sans T Chinese"/>
                          <a:cs typeface="Noto Sans T Chinese"/>
                          <a:sym typeface="Noto Sans T Chinese"/>
                        </a:rPr>
                        <a:t>名目</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FFFFF"/>
                    </a:solidFill>
                  </a:tcPr>
                </a:tc>
                <a:tc>
                  <a:txBody>
                    <a:bodyPr anchor="t" rtlCol="false"/>
                    <a:lstStyle/>
                    <a:p>
                      <a:pPr algn="ctr">
                        <a:lnSpc>
                          <a:spcPts val="1679"/>
                        </a:lnSpc>
                        <a:defRPr/>
                      </a:pPr>
                      <a:r>
                        <a:rPr lang="en-US" sz="1200">
                          <a:solidFill>
                            <a:srgbClr val="000000"/>
                          </a:solidFill>
                          <a:latin typeface="Noto Sans T Chinese"/>
                          <a:ea typeface="Noto Sans T Chinese"/>
                          <a:cs typeface="Noto Sans T Chinese"/>
                          <a:sym typeface="Noto Sans T Chinese"/>
                        </a:rPr>
                        <a:t>年齡相關性黃斑變性</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FFFFF"/>
                    </a:solidFill>
                  </a:tcPr>
                </a:tc>
              </a:tr>
              <a:tr h="890058">
                <a:tc>
                  <a:txBody>
                    <a:bodyPr anchor="t" rtlCol="false"/>
                    <a:lstStyle/>
                    <a:p>
                      <a:pPr algn="ctr">
                        <a:lnSpc>
                          <a:spcPts val="1679"/>
                        </a:lnSpc>
                        <a:defRPr/>
                      </a:pPr>
                      <a:r>
                        <a:rPr lang="en-US" sz="1200">
                          <a:solidFill>
                            <a:srgbClr val="000000"/>
                          </a:solidFill>
                          <a:latin typeface="Noto Sans T Chinese"/>
                          <a:ea typeface="Noto Sans T Chinese"/>
                          <a:cs typeface="Noto Sans T Chinese"/>
                          <a:sym typeface="Noto Sans T Chinese"/>
                        </a:rPr>
                        <a:t>H</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FFFFF"/>
                    </a:solidFill>
                  </a:tcPr>
                </a:tc>
                <a:tc>
                  <a:txBody>
                    <a:bodyPr anchor="t" rtlCol="false"/>
                    <a:lstStyle/>
                    <a:p>
                      <a:pPr algn="ctr">
                        <a:lnSpc>
                          <a:spcPts val="1679"/>
                        </a:lnSpc>
                        <a:defRPr/>
                      </a:pPr>
                      <a:r>
                        <a:rPr lang="en-US" sz="1200">
                          <a:solidFill>
                            <a:srgbClr val="000000"/>
                          </a:solidFill>
                          <a:latin typeface="Noto Sans T Chinese"/>
                          <a:ea typeface="Noto Sans T Chinese"/>
                          <a:cs typeface="Noto Sans T Chinese"/>
                          <a:sym typeface="Noto Sans T Chinese"/>
                        </a:rPr>
                        <a:t>名目</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FFFFF"/>
                    </a:solidFill>
                  </a:tcPr>
                </a:tc>
                <a:tc>
                  <a:txBody>
                    <a:bodyPr anchor="t" rtlCol="false"/>
                    <a:lstStyle/>
                    <a:p>
                      <a:pPr algn="ctr">
                        <a:lnSpc>
                          <a:spcPts val="1679"/>
                        </a:lnSpc>
                        <a:defRPr/>
                      </a:pPr>
                      <a:r>
                        <a:rPr lang="en-US" sz="1200">
                          <a:solidFill>
                            <a:srgbClr val="000000"/>
                          </a:solidFill>
                          <a:latin typeface="Noto Sans T Chinese"/>
                          <a:ea typeface="Noto Sans T Chinese"/>
                          <a:cs typeface="Noto Sans T Chinese"/>
                          <a:sym typeface="Noto Sans T Chinese"/>
                        </a:rPr>
                        <a:t>高血壓</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FFFFF"/>
                    </a:solidFill>
                  </a:tcPr>
                </a:tc>
              </a:tr>
              <a:tr h="890058">
                <a:tc>
                  <a:txBody>
                    <a:bodyPr anchor="t" rtlCol="false"/>
                    <a:lstStyle/>
                    <a:p>
                      <a:pPr algn="ctr">
                        <a:lnSpc>
                          <a:spcPts val="1679"/>
                        </a:lnSpc>
                        <a:defRPr/>
                      </a:pPr>
                      <a:r>
                        <a:rPr lang="en-US" sz="1200">
                          <a:solidFill>
                            <a:srgbClr val="000000"/>
                          </a:solidFill>
                          <a:latin typeface="Noto Sans T Chinese"/>
                          <a:ea typeface="Noto Sans T Chinese"/>
                          <a:cs typeface="Noto Sans T Chinese"/>
                          <a:sym typeface="Noto Sans T Chinese"/>
                        </a:rPr>
                        <a:t>M</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FFFFF"/>
                    </a:solidFill>
                  </a:tcPr>
                </a:tc>
                <a:tc>
                  <a:txBody>
                    <a:bodyPr anchor="t" rtlCol="false"/>
                    <a:lstStyle/>
                    <a:p>
                      <a:pPr algn="ctr">
                        <a:lnSpc>
                          <a:spcPts val="1679"/>
                        </a:lnSpc>
                        <a:defRPr/>
                      </a:pPr>
                      <a:r>
                        <a:rPr lang="en-US" sz="1200">
                          <a:solidFill>
                            <a:srgbClr val="000000"/>
                          </a:solidFill>
                          <a:latin typeface="Noto Sans T Chinese"/>
                          <a:ea typeface="Noto Sans T Chinese"/>
                          <a:cs typeface="Noto Sans T Chinese"/>
                          <a:sym typeface="Noto Sans T Chinese"/>
                        </a:rPr>
                        <a:t>名目</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FFFFF"/>
                    </a:solidFill>
                  </a:tcPr>
                </a:tc>
                <a:tc>
                  <a:txBody>
                    <a:bodyPr anchor="t" rtlCol="false"/>
                    <a:lstStyle/>
                    <a:p>
                      <a:pPr algn="ctr">
                        <a:lnSpc>
                          <a:spcPts val="1679"/>
                        </a:lnSpc>
                        <a:defRPr/>
                      </a:pPr>
                      <a:r>
                        <a:rPr lang="en-US" sz="1200">
                          <a:solidFill>
                            <a:srgbClr val="000000"/>
                          </a:solidFill>
                          <a:latin typeface="Noto Sans T Chinese"/>
                          <a:ea typeface="Noto Sans T Chinese"/>
                          <a:cs typeface="Noto Sans T Chinese"/>
                          <a:sym typeface="Noto Sans T Chinese"/>
                        </a:rPr>
                        <a:t>病理性近視</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FFFFF"/>
                    </a:solidFill>
                  </a:tcPr>
                </a:tc>
              </a:tr>
              <a:tr h="890058">
                <a:tc>
                  <a:txBody>
                    <a:bodyPr anchor="t" rtlCol="false"/>
                    <a:lstStyle/>
                    <a:p>
                      <a:pPr algn="ctr">
                        <a:lnSpc>
                          <a:spcPts val="1679"/>
                        </a:lnSpc>
                        <a:defRPr/>
                      </a:pPr>
                      <a:r>
                        <a:rPr lang="en-US" sz="1200">
                          <a:solidFill>
                            <a:srgbClr val="000000"/>
                          </a:solidFill>
                          <a:latin typeface="Noto Sans T Chinese"/>
                          <a:ea typeface="Noto Sans T Chinese"/>
                          <a:cs typeface="Noto Sans T Chinese"/>
                          <a:sym typeface="Noto Sans T Chinese"/>
                        </a:rPr>
                        <a:t>O</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FFFFF"/>
                    </a:solidFill>
                  </a:tcPr>
                </a:tc>
                <a:tc>
                  <a:txBody>
                    <a:bodyPr anchor="t" rtlCol="false"/>
                    <a:lstStyle/>
                    <a:p>
                      <a:pPr algn="ctr">
                        <a:lnSpc>
                          <a:spcPts val="1679"/>
                        </a:lnSpc>
                        <a:defRPr/>
                      </a:pPr>
                      <a:r>
                        <a:rPr lang="en-US" sz="1200">
                          <a:solidFill>
                            <a:srgbClr val="000000"/>
                          </a:solidFill>
                          <a:latin typeface="Noto Sans T Chinese"/>
                          <a:ea typeface="Noto Sans T Chinese"/>
                          <a:cs typeface="Noto Sans T Chinese"/>
                          <a:sym typeface="Noto Sans T Chinese"/>
                        </a:rPr>
                        <a:t>名目</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FFFFF"/>
                    </a:solidFill>
                  </a:tcPr>
                </a:tc>
                <a:tc>
                  <a:txBody>
                    <a:bodyPr anchor="t" rtlCol="false"/>
                    <a:lstStyle/>
                    <a:p>
                      <a:pPr algn="ctr">
                        <a:lnSpc>
                          <a:spcPts val="1679"/>
                        </a:lnSpc>
                        <a:defRPr/>
                      </a:pPr>
                      <a:r>
                        <a:rPr lang="en-US" sz="1200">
                          <a:solidFill>
                            <a:srgbClr val="000000"/>
                          </a:solidFill>
                          <a:latin typeface="Noto Sans T Chinese"/>
                          <a:ea typeface="Noto Sans T Chinese"/>
                          <a:cs typeface="Noto Sans T Chinese"/>
                          <a:sym typeface="Noto Sans T Chinese"/>
                        </a:rPr>
                        <a:t>其他疾病/異常</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FFFFF"/>
                    </a:solidFill>
                  </a:tcPr>
                </a:tc>
              </a:tr>
            </a:tbl>
          </a:graphicData>
        </a:graphic>
      </p:graphicFrame>
      <p:sp>
        <p:nvSpPr>
          <p:cNvPr name="TextBox 7" id="7"/>
          <p:cNvSpPr txBox="true"/>
          <p:nvPr/>
        </p:nvSpPr>
        <p:spPr>
          <a:xfrm rot="0">
            <a:off x="847728" y="641984"/>
            <a:ext cx="6181732" cy="873252"/>
          </a:xfrm>
          <a:prstGeom prst="rect">
            <a:avLst/>
          </a:prstGeom>
        </p:spPr>
        <p:txBody>
          <a:bodyPr anchor="t" rtlCol="false" tIns="0" lIns="0" bIns="0" rIns="0">
            <a:spAutoFit/>
          </a:bodyPr>
          <a:lstStyle/>
          <a:p>
            <a:pPr algn="l">
              <a:lnSpc>
                <a:spcPts val="6264"/>
              </a:lnSpc>
            </a:pPr>
            <a:r>
              <a:rPr lang="en-US" sz="7200" spc="-496">
                <a:solidFill>
                  <a:srgbClr val="FFFFFF"/>
                </a:solidFill>
                <a:latin typeface="芫荽"/>
                <a:ea typeface="芫荽"/>
                <a:cs typeface="芫荽"/>
                <a:sym typeface="芫荽"/>
              </a:rPr>
              <a:t>資料描述</a:t>
            </a:r>
          </a:p>
        </p:txBody>
      </p:sp>
      <p:sp>
        <p:nvSpPr>
          <p:cNvPr name="TextBox 8" id="8"/>
          <p:cNvSpPr txBox="true"/>
          <p:nvPr/>
        </p:nvSpPr>
        <p:spPr>
          <a:xfrm rot="0">
            <a:off x="9144000" y="1260341"/>
            <a:ext cx="5717325" cy="547370"/>
          </a:xfrm>
          <a:prstGeom prst="rect">
            <a:avLst/>
          </a:prstGeom>
        </p:spPr>
        <p:txBody>
          <a:bodyPr anchor="t" rtlCol="false" tIns="0" lIns="0" bIns="0" rIns="0">
            <a:spAutoFit/>
          </a:bodyPr>
          <a:lstStyle/>
          <a:p>
            <a:pPr algn="l" marL="690881" indent="-345440" lvl="1">
              <a:lnSpc>
                <a:spcPts val="4480"/>
              </a:lnSpc>
              <a:buFont typeface="Arial"/>
              <a:buChar char="•"/>
            </a:pPr>
            <a:r>
              <a:rPr lang="en-US" sz="3200" spc="-220">
                <a:solidFill>
                  <a:srgbClr val="FFFFFF"/>
                </a:solidFill>
                <a:latin typeface="芫荽"/>
                <a:ea typeface="芫荽"/>
                <a:cs typeface="芫荽"/>
                <a:sym typeface="芫荽"/>
              </a:rPr>
              <a:t>0:無得該病、1：有得該病</a:t>
            </a:r>
          </a:p>
        </p:txBody>
      </p:sp>
      <p:sp>
        <p:nvSpPr>
          <p:cNvPr name="TextBox 9" id="9"/>
          <p:cNvSpPr txBox="true"/>
          <p:nvPr/>
        </p:nvSpPr>
        <p:spPr>
          <a:xfrm rot="0">
            <a:off x="17259300" y="9220200"/>
            <a:ext cx="152400" cy="190500"/>
          </a:xfrm>
          <a:prstGeom prst="rect">
            <a:avLst/>
          </a:prstGeom>
        </p:spPr>
        <p:txBody>
          <a:bodyPr anchor="t" rtlCol="false" tIns="0" lIns="0" bIns="0" rIns="0" wrap="none">
            <a:spAutoFit/>
          </a:bodyPr>
          <a:lstStyle/>
          <a:p>
            <a:pPr algn="ctr">
              <a:lnSpc>
                <a:spcPts val="2800"/>
              </a:lnSpc>
              <a:spcBef>
                <a:spcPct val="0"/>
              </a:spcBef>
            </a:pPr>
            <a:r>
              <a:rPr lang="en-US" sz="2000">
                <a:solidFill>
                  <a:srgbClr val="FFFFFF"/>
                </a:solidFill>
                <a:latin typeface="Noto Sans T Chinese"/>
                <a:ea typeface="Noto Sans T Chinese"/>
                <a:cs typeface="Noto Sans T Chinese"/>
                <a:sym typeface="Noto Sans T Chinese"/>
              </a:rPr>
              <a:t>7</a:t>
            </a:r>
          </a:p>
        </p:txBody>
      </p:sp>
      <p:sp>
        <p:nvSpPr>
          <p:cNvPr name="TextBox 10" id="10"/>
          <p:cNvSpPr txBox="true"/>
          <p:nvPr/>
        </p:nvSpPr>
        <p:spPr>
          <a:xfrm rot="0">
            <a:off x="1665548" y="4410930"/>
            <a:ext cx="844296" cy="6010282"/>
          </a:xfrm>
          <a:prstGeom prst="rect">
            <a:avLst/>
          </a:prstGeom>
        </p:spPr>
        <p:txBody>
          <a:bodyPr anchor="t" rtlCol="false" tIns="0" lIns="0" bIns="0" rIns="0">
            <a:spAutoFit/>
          </a:bodyPr>
          <a:lstStyle/>
          <a:p>
            <a:pPr algn="l">
              <a:lnSpc>
                <a:spcPts val="4872"/>
              </a:lnSpc>
            </a:pPr>
            <a:r>
              <a:rPr lang="en-US" sz="5600" spc="-386">
                <a:solidFill>
                  <a:srgbClr val="FFFFFF"/>
                </a:solidFill>
                <a:latin typeface="芫荽"/>
                <a:ea typeface="芫荽"/>
                <a:cs typeface="芫荽"/>
                <a:sym typeface="芫荽"/>
              </a:rPr>
              <a:t>類別型</a:t>
            </a:r>
          </a:p>
        </p:txBody>
      </p:sp>
      <p:sp>
        <p:nvSpPr>
          <p:cNvPr name="TextBox 11" id="11"/>
          <p:cNvSpPr txBox="true"/>
          <p:nvPr/>
        </p:nvSpPr>
        <p:spPr>
          <a:xfrm rot="0">
            <a:off x="724920" y="637413"/>
            <a:ext cx="16838159" cy="391287"/>
          </a:xfrm>
          <a:prstGeom prst="rect">
            <a:avLst/>
          </a:prstGeom>
        </p:spPr>
        <p:txBody>
          <a:bodyPr anchor="t" rtlCol="false" tIns="0" lIns="0" bIns="0" rIns="0">
            <a:spAutoFit/>
          </a:bodyPr>
          <a:lstStyle/>
          <a:p>
            <a:pPr algn="r" marL="0" indent="0" lvl="0">
              <a:lnSpc>
                <a:spcPts val="2784"/>
              </a:lnSpc>
              <a:spcBef>
                <a:spcPct val="0"/>
              </a:spcBef>
            </a:pPr>
            <a:r>
              <a:rPr lang="en-US" sz="3200" spc="-220" strike="noStrike" u="none">
                <a:solidFill>
                  <a:srgbClr val="FFFFFF"/>
                </a:solidFill>
                <a:latin typeface="芫荽"/>
                <a:ea typeface="芫荽"/>
                <a:cs typeface="芫荽"/>
                <a:sym typeface="芫荽"/>
              </a:rPr>
              <a:t>112029022黃少虹</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EFEFE"/>
        </a:solidFill>
      </p:bgPr>
    </p:bg>
    <p:spTree>
      <p:nvGrpSpPr>
        <p:cNvPr id="1" name=""/>
        <p:cNvGrpSpPr/>
        <p:nvPr/>
      </p:nvGrpSpPr>
      <p:grpSpPr>
        <a:xfrm>
          <a:off x="0" y="0"/>
          <a:ext cx="0" cy="0"/>
          <a:chOff x="0" y="0"/>
          <a:chExt cx="0" cy="0"/>
        </a:xfrm>
      </p:grpSpPr>
      <p:sp>
        <p:nvSpPr>
          <p:cNvPr name="Freeform 2" id="2"/>
          <p:cNvSpPr/>
          <p:nvPr/>
        </p:nvSpPr>
        <p:spPr>
          <a:xfrm flipH="false" flipV="false" rot="0">
            <a:off x="0" y="36758"/>
            <a:ext cx="18244768" cy="10250242"/>
          </a:xfrm>
          <a:custGeom>
            <a:avLst/>
            <a:gdLst/>
            <a:ahLst/>
            <a:cxnLst/>
            <a:rect r="r" b="b" t="t" l="l"/>
            <a:pathLst>
              <a:path h="10250242" w="18244768">
                <a:moveTo>
                  <a:pt x="0" y="0"/>
                </a:moveTo>
                <a:lnTo>
                  <a:pt x="18244768" y="0"/>
                </a:lnTo>
                <a:lnTo>
                  <a:pt x="18244768" y="10250242"/>
                </a:lnTo>
                <a:lnTo>
                  <a:pt x="0" y="10250242"/>
                </a:lnTo>
                <a:lnTo>
                  <a:pt x="0" y="0"/>
                </a:lnTo>
                <a:close/>
              </a:path>
            </a:pathLst>
          </a:custGeom>
          <a:blipFill>
            <a:blip r:embed="rId2">
              <a:alphaModFix amt="69000"/>
            </a:blip>
            <a:stretch>
              <a:fillRect l="0" t="0" r="0" b="0"/>
            </a:stretch>
          </a:blipFill>
        </p:spPr>
      </p:sp>
      <p:grpSp>
        <p:nvGrpSpPr>
          <p:cNvPr name="Group 3" id="3"/>
          <p:cNvGrpSpPr/>
          <p:nvPr/>
        </p:nvGrpSpPr>
        <p:grpSpPr>
          <a:xfrm rot="0">
            <a:off x="-5336475" y="-3970129"/>
            <a:ext cx="28285649" cy="16419218"/>
            <a:chOff x="0" y="0"/>
            <a:chExt cx="1400223" cy="812800"/>
          </a:xfrm>
        </p:grpSpPr>
        <p:sp>
          <p:nvSpPr>
            <p:cNvPr name="Freeform 4" id="4"/>
            <p:cNvSpPr/>
            <p:nvPr/>
          </p:nvSpPr>
          <p:spPr>
            <a:xfrm flipH="false" flipV="false" rot="0">
              <a:off x="0" y="0"/>
              <a:ext cx="1400224" cy="812800"/>
            </a:xfrm>
            <a:custGeom>
              <a:avLst/>
              <a:gdLst/>
              <a:ahLst/>
              <a:cxnLst/>
              <a:rect r="r" b="b" t="t" l="l"/>
              <a:pathLst>
                <a:path h="812800" w="1400224">
                  <a:moveTo>
                    <a:pt x="700112" y="0"/>
                  </a:moveTo>
                  <a:cubicBezTo>
                    <a:pt x="313451" y="0"/>
                    <a:pt x="0" y="181951"/>
                    <a:pt x="0" y="406400"/>
                  </a:cubicBezTo>
                  <a:cubicBezTo>
                    <a:pt x="0" y="630849"/>
                    <a:pt x="313451" y="812800"/>
                    <a:pt x="700112" y="812800"/>
                  </a:cubicBezTo>
                  <a:cubicBezTo>
                    <a:pt x="1086773" y="812800"/>
                    <a:pt x="1400224" y="630849"/>
                    <a:pt x="1400224" y="406400"/>
                  </a:cubicBezTo>
                  <a:cubicBezTo>
                    <a:pt x="1400224" y="181951"/>
                    <a:pt x="1086773" y="0"/>
                    <a:pt x="700112" y="0"/>
                  </a:cubicBezTo>
                  <a:close/>
                </a:path>
              </a:pathLst>
            </a:custGeom>
            <a:solidFill>
              <a:srgbClr val="2E2E2E">
                <a:alpha val="72941"/>
              </a:srgbClr>
            </a:solidFill>
          </p:spPr>
        </p:sp>
        <p:sp>
          <p:nvSpPr>
            <p:cNvPr name="TextBox 5" id="5"/>
            <p:cNvSpPr txBox="true"/>
            <p:nvPr/>
          </p:nvSpPr>
          <p:spPr>
            <a:xfrm>
              <a:off x="131271" y="19050"/>
              <a:ext cx="1137682" cy="717550"/>
            </a:xfrm>
            <a:prstGeom prst="rect">
              <a:avLst/>
            </a:prstGeom>
          </p:spPr>
          <p:txBody>
            <a:bodyPr anchor="ctr" rtlCol="false" tIns="50800" lIns="50800" bIns="50800" rIns="50800"/>
            <a:lstStyle/>
            <a:p>
              <a:pPr algn="ctr">
                <a:lnSpc>
                  <a:spcPts val="3639"/>
                </a:lnSpc>
              </a:pPr>
            </a:p>
          </p:txBody>
        </p:sp>
      </p:grpSp>
      <p:sp>
        <p:nvSpPr>
          <p:cNvPr name="Freeform 6" id="6"/>
          <p:cNvSpPr/>
          <p:nvPr/>
        </p:nvSpPr>
        <p:spPr>
          <a:xfrm flipH="false" flipV="false" rot="0">
            <a:off x="4248485" y="2279030"/>
            <a:ext cx="9115729" cy="5765699"/>
          </a:xfrm>
          <a:custGeom>
            <a:avLst/>
            <a:gdLst/>
            <a:ahLst/>
            <a:cxnLst/>
            <a:rect r="r" b="b" t="t" l="l"/>
            <a:pathLst>
              <a:path h="5765699" w="9115729">
                <a:moveTo>
                  <a:pt x="0" y="0"/>
                </a:moveTo>
                <a:lnTo>
                  <a:pt x="9115729" y="0"/>
                </a:lnTo>
                <a:lnTo>
                  <a:pt x="9115729" y="5765698"/>
                </a:lnTo>
                <a:lnTo>
                  <a:pt x="0" y="5765698"/>
                </a:lnTo>
                <a:lnTo>
                  <a:pt x="0" y="0"/>
                </a:lnTo>
                <a:close/>
              </a:path>
            </a:pathLst>
          </a:custGeom>
          <a:blipFill>
            <a:blip r:embed="rId3"/>
            <a:stretch>
              <a:fillRect l="0" t="0" r="0" b="0"/>
            </a:stretch>
          </a:blipFill>
        </p:spPr>
      </p:sp>
      <p:sp>
        <p:nvSpPr>
          <p:cNvPr name="TextBox 7" id="7"/>
          <p:cNvSpPr txBox="true"/>
          <p:nvPr/>
        </p:nvSpPr>
        <p:spPr>
          <a:xfrm rot="0">
            <a:off x="847728" y="641984"/>
            <a:ext cx="6181732" cy="873252"/>
          </a:xfrm>
          <a:prstGeom prst="rect">
            <a:avLst/>
          </a:prstGeom>
        </p:spPr>
        <p:txBody>
          <a:bodyPr anchor="t" rtlCol="false" tIns="0" lIns="0" bIns="0" rIns="0">
            <a:spAutoFit/>
          </a:bodyPr>
          <a:lstStyle/>
          <a:p>
            <a:pPr algn="l">
              <a:lnSpc>
                <a:spcPts val="6264"/>
              </a:lnSpc>
            </a:pPr>
            <a:r>
              <a:rPr lang="en-US" sz="7200" spc="-496">
                <a:solidFill>
                  <a:srgbClr val="FFFFFF"/>
                </a:solidFill>
                <a:latin typeface="芫荽"/>
                <a:ea typeface="芫荽"/>
                <a:cs typeface="芫荽"/>
                <a:sym typeface="芫荽"/>
              </a:rPr>
              <a:t>資料描述</a:t>
            </a:r>
          </a:p>
        </p:txBody>
      </p:sp>
      <p:sp>
        <p:nvSpPr>
          <p:cNvPr name="TextBox 8" id="8"/>
          <p:cNvSpPr txBox="true"/>
          <p:nvPr/>
        </p:nvSpPr>
        <p:spPr>
          <a:xfrm rot="0">
            <a:off x="3727891" y="8740053"/>
            <a:ext cx="12519026" cy="547370"/>
          </a:xfrm>
          <a:prstGeom prst="rect">
            <a:avLst/>
          </a:prstGeom>
        </p:spPr>
        <p:txBody>
          <a:bodyPr anchor="t" rtlCol="false" tIns="0" lIns="0" bIns="0" rIns="0">
            <a:spAutoFit/>
          </a:bodyPr>
          <a:lstStyle/>
          <a:p>
            <a:pPr algn="l" marL="690881" indent="-345440" lvl="1">
              <a:lnSpc>
                <a:spcPts val="4480"/>
              </a:lnSpc>
              <a:buFont typeface="Arial"/>
              <a:buChar char="•"/>
            </a:pPr>
            <a:r>
              <a:rPr lang="en-US" sz="3200" spc="-220">
                <a:solidFill>
                  <a:srgbClr val="FFFFFF"/>
                </a:solidFill>
                <a:latin typeface="芫荽"/>
                <a:ea typeface="芫荽"/>
                <a:cs typeface="芫荽"/>
                <a:sym typeface="芫荽"/>
              </a:rPr>
              <a:t>只保留ID、年齡、疾病代碼的欄位 ，其他手動刪除</a:t>
            </a:r>
          </a:p>
        </p:txBody>
      </p:sp>
      <p:sp>
        <p:nvSpPr>
          <p:cNvPr name="TextBox 9" id="9"/>
          <p:cNvSpPr txBox="true"/>
          <p:nvPr/>
        </p:nvSpPr>
        <p:spPr>
          <a:xfrm rot="0">
            <a:off x="17259300" y="9220200"/>
            <a:ext cx="152400" cy="190500"/>
          </a:xfrm>
          <a:prstGeom prst="rect">
            <a:avLst/>
          </a:prstGeom>
        </p:spPr>
        <p:txBody>
          <a:bodyPr anchor="t" rtlCol="false" tIns="0" lIns="0" bIns="0" rIns="0" wrap="none">
            <a:spAutoFit/>
          </a:bodyPr>
          <a:lstStyle/>
          <a:p>
            <a:pPr algn="ctr">
              <a:lnSpc>
                <a:spcPts val="2800"/>
              </a:lnSpc>
              <a:spcBef>
                <a:spcPct val="0"/>
              </a:spcBef>
            </a:pPr>
            <a:r>
              <a:rPr lang="en-US" sz="2000">
                <a:solidFill>
                  <a:srgbClr val="FFFFFF"/>
                </a:solidFill>
                <a:latin typeface="Noto Sans T Chinese"/>
                <a:ea typeface="Noto Sans T Chinese"/>
                <a:cs typeface="Noto Sans T Chinese"/>
                <a:sym typeface="Noto Sans T Chinese"/>
              </a:rPr>
              <a:t>8</a:t>
            </a:r>
          </a:p>
        </p:txBody>
      </p:sp>
      <p:sp>
        <p:nvSpPr>
          <p:cNvPr name="TextBox 10" id="10"/>
          <p:cNvSpPr txBox="true"/>
          <p:nvPr/>
        </p:nvSpPr>
        <p:spPr>
          <a:xfrm rot="0">
            <a:off x="724920" y="637413"/>
            <a:ext cx="16838159" cy="391287"/>
          </a:xfrm>
          <a:prstGeom prst="rect">
            <a:avLst/>
          </a:prstGeom>
        </p:spPr>
        <p:txBody>
          <a:bodyPr anchor="t" rtlCol="false" tIns="0" lIns="0" bIns="0" rIns="0">
            <a:spAutoFit/>
          </a:bodyPr>
          <a:lstStyle/>
          <a:p>
            <a:pPr algn="r" marL="0" indent="0" lvl="0">
              <a:lnSpc>
                <a:spcPts val="2784"/>
              </a:lnSpc>
              <a:spcBef>
                <a:spcPct val="0"/>
              </a:spcBef>
            </a:pPr>
            <a:r>
              <a:rPr lang="en-US" sz="3200" spc="-220" strike="noStrike" u="none">
                <a:solidFill>
                  <a:srgbClr val="FFFFFF"/>
                </a:solidFill>
                <a:latin typeface="芫荽"/>
                <a:ea typeface="芫荽"/>
                <a:cs typeface="芫荽"/>
                <a:sym typeface="芫荽"/>
              </a:rPr>
              <a:t>112029022黃少虹</a:t>
            </a:r>
          </a:p>
        </p:txBody>
      </p:sp>
      <p:sp>
        <p:nvSpPr>
          <p:cNvPr name="TextBox 11" id="11"/>
          <p:cNvSpPr txBox="true"/>
          <p:nvPr/>
        </p:nvSpPr>
        <p:spPr>
          <a:xfrm rot="0">
            <a:off x="13470787" y="2158483"/>
            <a:ext cx="15367656" cy="2233397"/>
          </a:xfrm>
          <a:prstGeom prst="rect">
            <a:avLst/>
          </a:prstGeom>
        </p:spPr>
        <p:txBody>
          <a:bodyPr anchor="t" rtlCol="false" tIns="0" lIns="0" bIns="0" rIns="0">
            <a:spAutoFit/>
          </a:bodyPr>
          <a:lstStyle/>
          <a:p>
            <a:pPr algn="l" marL="690014" indent="-345007" lvl="1">
              <a:lnSpc>
                <a:spcPts val="4474"/>
              </a:lnSpc>
              <a:buFont typeface="Arial"/>
              <a:buChar char="•"/>
            </a:pPr>
            <a:r>
              <a:rPr lang="en-US" sz="3195" spc="-47">
                <a:solidFill>
                  <a:srgbClr val="FFFFFF"/>
                </a:solidFill>
                <a:latin typeface="芫荽"/>
                <a:ea typeface="芫荽"/>
                <a:cs typeface="芫荽"/>
                <a:sym typeface="芫荽"/>
              </a:rPr>
              <a:t>3500 Rows</a:t>
            </a:r>
          </a:p>
          <a:p>
            <a:pPr algn="l" marL="690014" indent="-345007" lvl="1">
              <a:lnSpc>
                <a:spcPts val="4474"/>
              </a:lnSpc>
              <a:buFont typeface="Arial"/>
              <a:buChar char="•"/>
            </a:pPr>
            <a:r>
              <a:rPr lang="en-US" sz="3195" spc="-47">
                <a:solidFill>
                  <a:srgbClr val="FFFFFF"/>
                </a:solidFill>
                <a:latin typeface="芫荽"/>
                <a:ea typeface="芫荽"/>
                <a:cs typeface="芫荽"/>
                <a:sym typeface="芫荽"/>
              </a:rPr>
              <a:t>10 </a:t>
            </a:r>
            <a:r>
              <a:rPr lang="en-US" sz="3195" spc="-47">
                <a:solidFill>
                  <a:srgbClr val="FFFFFF"/>
                </a:solidFill>
                <a:latin typeface="芫荽"/>
                <a:ea typeface="芫荽"/>
                <a:cs typeface="芫荽"/>
                <a:sym typeface="芫荽"/>
              </a:rPr>
              <a:t>columns</a:t>
            </a:r>
          </a:p>
          <a:p>
            <a:pPr algn="l">
              <a:lnSpc>
                <a:spcPts val="4474"/>
              </a:lnSpc>
            </a:pPr>
          </a:p>
          <a:p>
            <a:pPr algn="l">
              <a:lnSpc>
                <a:spcPts val="4474"/>
              </a:lnSpc>
              <a:spcBef>
                <a:spcPct val="0"/>
              </a:spcBef>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EFEFE"/>
        </a:solidFill>
      </p:bgPr>
    </p:bg>
    <p:spTree>
      <p:nvGrpSpPr>
        <p:cNvPr id="1" name=""/>
        <p:cNvGrpSpPr/>
        <p:nvPr/>
      </p:nvGrpSpPr>
      <p:grpSpPr>
        <a:xfrm>
          <a:off x="0" y="0"/>
          <a:ext cx="0" cy="0"/>
          <a:chOff x="0" y="0"/>
          <a:chExt cx="0" cy="0"/>
        </a:xfrm>
      </p:grpSpPr>
      <p:sp>
        <p:nvSpPr>
          <p:cNvPr name="Freeform 2" id="2" descr="Macro Close-Up of Blue-Green Human Eye with Detail"/>
          <p:cNvSpPr/>
          <p:nvPr/>
        </p:nvSpPr>
        <p:spPr>
          <a:xfrm flipH="false" flipV="false" rot="0">
            <a:off x="0" y="36758"/>
            <a:ext cx="18244768" cy="10250242"/>
          </a:xfrm>
          <a:custGeom>
            <a:avLst/>
            <a:gdLst/>
            <a:ahLst/>
            <a:cxnLst/>
            <a:rect r="r" b="b" t="t" l="l"/>
            <a:pathLst>
              <a:path h="10250242" w="18244768">
                <a:moveTo>
                  <a:pt x="0" y="0"/>
                </a:moveTo>
                <a:lnTo>
                  <a:pt x="18244768" y="0"/>
                </a:lnTo>
                <a:lnTo>
                  <a:pt x="18244768" y="10250242"/>
                </a:lnTo>
                <a:lnTo>
                  <a:pt x="0" y="10250242"/>
                </a:lnTo>
                <a:lnTo>
                  <a:pt x="0" y="0"/>
                </a:lnTo>
                <a:close/>
              </a:path>
            </a:pathLst>
          </a:custGeom>
          <a:blipFill>
            <a:blip r:embed="rId2">
              <a:alphaModFix amt="69000"/>
            </a:blip>
            <a:stretch>
              <a:fillRect l="0" t="0" r="0" b="0"/>
            </a:stretch>
          </a:blipFill>
        </p:spPr>
      </p:sp>
      <p:grpSp>
        <p:nvGrpSpPr>
          <p:cNvPr name="Group 3" id="3"/>
          <p:cNvGrpSpPr/>
          <p:nvPr/>
        </p:nvGrpSpPr>
        <p:grpSpPr>
          <a:xfrm rot="0">
            <a:off x="-4797382" y="-2405516"/>
            <a:ext cx="28285649" cy="16419218"/>
            <a:chOff x="0" y="0"/>
            <a:chExt cx="1400223" cy="812800"/>
          </a:xfrm>
        </p:grpSpPr>
        <p:sp>
          <p:nvSpPr>
            <p:cNvPr name="Freeform 4" id="4"/>
            <p:cNvSpPr/>
            <p:nvPr/>
          </p:nvSpPr>
          <p:spPr>
            <a:xfrm flipH="false" flipV="false" rot="0">
              <a:off x="0" y="0"/>
              <a:ext cx="1400224" cy="812800"/>
            </a:xfrm>
            <a:custGeom>
              <a:avLst/>
              <a:gdLst/>
              <a:ahLst/>
              <a:cxnLst/>
              <a:rect r="r" b="b" t="t" l="l"/>
              <a:pathLst>
                <a:path h="812800" w="1400224">
                  <a:moveTo>
                    <a:pt x="700112" y="0"/>
                  </a:moveTo>
                  <a:cubicBezTo>
                    <a:pt x="313451" y="0"/>
                    <a:pt x="0" y="181951"/>
                    <a:pt x="0" y="406400"/>
                  </a:cubicBezTo>
                  <a:cubicBezTo>
                    <a:pt x="0" y="630849"/>
                    <a:pt x="313451" y="812800"/>
                    <a:pt x="700112" y="812800"/>
                  </a:cubicBezTo>
                  <a:cubicBezTo>
                    <a:pt x="1086773" y="812800"/>
                    <a:pt x="1400224" y="630849"/>
                    <a:pt x="1400224" y="406400"/>
                  </a:cubicBezTo>
                  <a:cubicBezTo>
                    <a:pt x="1400224" y="181951"/>
                    <a:pt x="1086773" y="0"/>
                    <a:pt x="700112" y="0"/>
                  </a:cubicBezTo>
                  <a:close/>
                </a:path>
              </a:pathLst>
            </a:custGeom>
            <a:solidFill>
              <a:srgbClr val="2E2E2E">
                <a:alpha val="72941"/>
              </a:srgbClr>
            </a:solidFill>
          </p:spPr>
        </p:sp>
        <p:sp>
          <p:nvSpPr>
            <p:cNvPr name="TextBox 5" id="5"/>
            <p:cNvSpPr txBox="true"/>
            <p:nvPr/>
          </p:nvSpPr>
          <p:spPr>
            <a:xfrm>
              <a:off x="131271" y="19050"/>
              <a:ext cx="1137682" cy="717550"/>
            </a:xfrm>
            <a:prstGeom prst="rect">
              <a:avLst/>
            </a:prstGeom>
          </p:spPr>
          <p:txBody>
            <a:bodyPr anchor="ctr" rtlCol="false" tIns="50800" lIns="50800" bIns="50800" rIns="50800"/>
            <a:lstStyle/>
            <a:p>
              <a:pPr algn="ctr">
                <a:lnSpc>
                  <a:spcPts val="3639"/>
                </a:lnSpc>
              </a:pPr>
            </a:p>
          </p:txBody>
        </p:sp>
      </p:grpSp>
      <p:sp>
        <p:nvSpPr>
          <p:cNvPr name="AutoShape 6" id="6"/>
          <p:cNvSpPr/>
          <p:nvPr/>
        </p:nvSpPr>
        <p:spPr>
          <a:xfrm>
            <a:off x="558238" y="9290910"/>
            <a:ext cx="915527" cy="0"/>
          </a:xfrm>
          <a:prstGeom prst="line">
            <a:avLst/>
          </a:prstGeom>
          <a:ln cap="rnd" w="180975">
            <a:solidFill>
              <a:srgbClr val="FFFFFF"/>
            </a:solidFill>
            <a:prstDash val="solid"/>
            <a:headEnd type="none" len="sm" w="sm"/>
            <a:tailEnd type="none" len="sm" w="sm"/>
          </a:ln>
        </p:spPr>
      </p:sp>
      <p:sp>
        <p:nvSpPr>
          <p:cNvPr name="Freeform 7" id="7"/>
          <p:cNvSpPr/>
          <p:nvPr/>
        </p:nvSpPr>
        <p:spPr>
          <a:xfrm flipH="false" flipV="false" rot="0">
            <a:off x="10275782" y="1861094"/>
            <a:ext cx="6407204" cy="7397206"/>
          </a:xfrm>
          <a:custGeom>
            <a:avLst/>
            <a:gdLst/>
            <a:ahLst/>
            <a:cxnLst/>
            <a:rect r="r" b="b" t="t" l="l"/>
            <a:pathLst>
              <a:path h="7397206" w="6407204">
                <a:moveTo>
                  <a:pt x="0" y="0"/>
                </a:moveTo>
                <a:lnTo>
                  <a:pt x="6407204" y="0"/>
                </a:lnTo>
                <a:lnTo>
                  <a:pt x="6407204" y="7397206"/>
                </a:lnTo>
                <a:lnTo>
                  <a:pt x="0" y="7397206"/>
                </a:lnTo>
                <a:lnTo>
                  <a:pt x="0" y="0"/>
                </a:lnTo>
                <a:close/>
              </a:path>
            </a:pathLst>
          </a:custGeom>
          <a:blipFill>
            <a:blip r:embed="rId3"/>
            <a:stretch>
              <a:fillRect l="0" t="0" r="0" b="0"/>
            </a:stretch>
          </a:blipFill>
        </p:spPr>
      </p:sp>
      <p:sp>
        <p:nvSpPr>
          <p:cNvPr name="TextBox 8" id="8"/>
          <p:cNvSpPr txBox="true"/>
          <p:nvPr/>
        </p:nvSpPr>
        <p:spPr>
          <a:xfrm rot="0">
            <a:off x="2050922" y="8908543"/>
            <a:ext cx="5548315" cy="928115"/>
          </a:xfrm>
          <a:prstGeom prst="rect">
            <a:avLst/>
          </a:prstGeom>
        </p:spPr>
        <p:txBody>
          <a:bodyPr anchor="t" rtlCol="false" tIns="0" lIns="0" bIns="0" rIns="0">
            <a:spAutoFit/>
          </a:bodyPr>
          <a:lstStyle/>
          <a:p>
            <a:pPr algn="l">
              <a:lnSpc>
                <a:spcPts val="6611"/>
              </a:lnSpc>
            </a:pPr>
            <a:r>
              <a:rPr lang="en-US" sz="7599" spc="-296">
                <a:solidFill>
                  <a:srgbClr val="FFFFFF"/>
                </a:solidFill>
                <a:latin typeface="芫荽"/>
                <a:ea typeface="芫荽"/>
                <a:cs typeface="芫荽"/>
                <a:sym typeface="芫荽"/>
              </a:rPr>
              <a:t>資料前處理</a:t>
            </a:r>
          </a:p>
        </p:txBody>
      </p:sp>
      <p:sp>
        <p:nvSpPr>
          <p:cNvPr name="TextBox 9" id="9"/>
          <p:cNvSpPr txBox="true"/>
          <p:nvPr/>
        </p:nvSpPr>
        <p:spPr>
          <a:xfrm rot="0">
            <a:off x="1121412" y="4048686"/>
            <a:ext cx="8390027" cy="2851404"/>
          </a:xfrm>
          <a:prstGeom prst="rect">
            <a:avLst/>
          </a:prstGeom>
        </p:spPr>
        <p:txBody>
          <a:bodyPr anchor="t" rtlCol="false" tIns="0" lIns="0" bIns="0" rIns="0">
            <a:spAutoFit/>
          </a:bodyPr>
          <a:lstStyle/>
          <a:p>
            <a:pPr algn="l">
              <a:lnSpc>
                <a:spcPts val="4536"/>
              </a:lnSpc>
            </a:pPr>
            <a:r>
              <a:rPr lang="en-US" sz="3240" spc="-97">
                <a:solidFill>
                  <a:srgbClr val="FFFFFF"/>
                </a:solidFill>
                <a:latin typeface="芫荽"/>
                <a:ea typeface="芫荽"/>
                <a:cs typeface="芫荽"/>
                <a:sym typeface="芫荽"/>
              </a:rPr>
              <a:t>Step1. </a:t>
            </a:r>
            <a:r>
              <a:rPr lang="en-US" sz="3240" spc="-97">
                <a:solidFill>
                  <a:srgbClr val="FFFFFF"/>
                </a:solidFill>
                <a:latin typeface="芫荽"/>
                <a:ea typeface="芫荽"/>
                <a:cs typeface="芫荽"/>
                <a:sym typeface="芫荽"/>
              </a:rPr>
              <a:t>導入所需函式庫</a:t>
            </a:r>
          </a:p>
          <a:p>
            <a:pPr algn="l">
              <a:lnSpc>
                <a:spcPts val="4536"/>
              </a:lnSpc>
            </a:pPr>
          </a:p>
          <a:p>
            <a:pPr algn="l">
              <a:lnSpc>
                <a:spcPts val="4536"/>
              </a:lnSpc>
              <a:spcBef>
                <a:spcPct val="0"/>
              </a:spcBef>
            </a:pPr>
            <a:r>
              <a:rPr lang="en-US" sz="3240" spc="-97">
                <a:solidFill>
                  <a:srgbClr val="FFFFFF"/>
                </a:solidFill>
                <a:latin typeface="芫荽"/>
                <a:ea typeface="芫荽"/>
                <a:cs typeface="芫荽"/>
                <a:sym typeface="芫荽"/>
              </a:rPr>
              <a:t>Step2. 設定資料檔案的路徑變數 data_path = "data.xlsx"、使用 if os.path.exists(data_path): 來確認資料檔案是否存在於預期的位置</a:t>
            </a:r>
          </a:p>
        </p:txBody>
      </p:sp>
      <p:sp>
        <p:nvSpPr>
          <p:cNvPr name="TextBox 10" id="10"/>
          <p:cNvSpPr txBox="true"/>
          <p:nvPr/>
        </p:nvSpPr>
        <p:spPr>
          <a:xfrm rot="0">
            <a:off x="1028700" y="942975"/>
            <a:ext cx="3439124" cy="655955"/>
          </a:xfrm>
          <a:prstGeom prst="rect">
            <a:avLst/>
          </a:prstGeom>
        </p:spPr>
        <p:txBody>
          <a:bodyPr anchor="t" rtlCol="false" tIns="0" lIns="0" bIns="0" rIns="0">
            <a:spAutoFit/>
          </a:bodyPr>
          <a:lstStyle/>
          <a:p>
            <a:pPr algn="ctr" marL="820417" indent="-410209" lvl="1">
              <a:lnSpc>
                <a:spcPts val="5319"/>
              </a:lnSpc>
              <a:buFont typeface="Arial"/>
              <a:buChar char="•"/>
            </a:pPr>
            <a:r>
              <a:rPr lang="en-US" sz="3799" spc="-262">
                <a:solidFill>
                  <a:srgbClr val="FFFFFF"/>
                </a:solidFill>
                <a:latin typeface="芫荽"/>
                <a:ea typeface="芫荽"/>
                <a:cs typeface="芫荽"/>
                <a:sym typeface="芫荽"/>
              </a:rPr>
              <a:t>導入檔案</a:t>
            </a:r>
          </a:p>
        </p:txBody>
      </p:sp>
      <p:sp>
        <p:nvSpPr>
          <p:cNvPr name="TextBox 11" id="11"/>
          <p:cNvSpPr txBox="true"/>
          <p:nvPr/>
        </p:nvSpPr>
        <p:spPr>
          <a:xfrm rot="0">
            <a:off x="17259300" y="9220200"/>
            <a:ext cx="152400" cy="190500"/>
          </a:xfrm>
          <a:prstGeom prst="rect">
            <a:avLst/>
          </a:prstGeom>
        </p:spPr>
        <p:txBody>
          <a:bodyPr anchor="t" rtlCol="false" tIns="0" lIns="0" bIns="0" rIns="0" wrap="none">
            <a:spAutoFit/>
          </a:bodyPr>
          <a:lstStyle/>
          <a:p>
            <a:pPr algn="ctr">
              <a:lnSpc>
                <a:spcPts val="2800"/>
              </a:lnSpc>
              <a:spcBef>
                <a:spcPct val="0"/>
              </a:spcBef>
            </a:pPr>
            <a:r>
              <a:rPr lang="en-US" sz="2000">
                <a:solidFill>
                  <a:srgbClr val="FFFFFF"/>
                </a:solidFill>
                <a:latin typeface="Noto Sans T Chinese"/>
                <a:ea typeface="Noto Sans T Chinese"/>
                <a:cs typeface="Noto Sans T Chinese"/>
                <a:sym typeface="Noto Sans T Chinese"/>
              </a:rPr>
              <a:t>9</a:t>
            </a:r>
          </a:p>
        </p:txBody>
      </p:sp>
      <p:sp>
        <p:nvSpPr>
          <p:cNvPr name="TextBox 12" id="12"/>
          <p:cNvSpPr txBox="true"/>
          <p:nvPr/>
        </p:nvSpPr>
        <p:spPr>
          <a:xfrm rot="0">
            <a:off x="724920" y="637413"/>
            <a:ext cx="16838159" cy="391287"/>
          </a:xfrm>
          <a:prstGeom prst="rect">
            <a:avLst/>
          </a:prstGeom>
        </p:spPr>
        <p:txBody>
          <a:bodyPr anchor="t" rtlCol="false" tIns="0" lIns="0" bIns="0" rIns="0">
            <a:spAutoFit/>
          </a:bodyPr>
          <a:lstStyle/>
          <a:p>
            <a:pPr algn="r" marL="0" indent="0" lvl="0">
              <a:lnSpc>
                <a:spcPts val="2784"/>
              </a:lnSpc>
              <a:spcBef>
                <a:spcPct val="0"/>
              </a:spcBef>
            </a:pPr>
            <a:r>
              <a:rPr lang="en-US" sz="3200" spc="-220" strike="noStrike" u="none">
                <a:solidFill>
                  <a:srgbClr val="FFFFFF"/>
                </a:solidFill>
                <a:latin typeface="芫荽"/>
                <a:ea typeface="芫荽"/>
                <a:cs typeface="芫荽"/>
                <a:sym typeface="芫荽"/>
              </a:rPr>
              <a:t>112029022黃少虹</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DAG315ytUh8</dc:identifier>
  <dcterms:modified xsi:type="dcterms:W3CDTF">2011-08-01T06:04:30Z</dcterms:modified>
  <cp:revision>1</cp:revision>
  <dc:title>資料探勘期中</dc:title>
</cp:coreProperties>
</file>